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34"/>
  </p:handoutMasterIdLst>
  <p:sldIdLst>
    <p:sldId id="256" r:id="rId2"/>
    <p:sldId id="260" r:id="rId3"/>
    <p:sldId id="257" r:id="rId4"/>
    <p:sldId id="258" r:id="rId5"/>
    <p:sldId id="281" r:id="rId6"/>
    <p:sldId id="261" r:id="rId7"/>
    <p:sldId id="264" r:id="rId8"/>
    <p:sldId id="265" r:id="rId9"/>
    <p:sldId id="282" r:id="rId10"/>
    <p:sldId id="280" r:id="rId11"/>
    <p:sldId id="263" r:id="rId12"/>
    <p:sldId id="266" r:id="rId13"/>
    <p:sldId id="283" r:id="rId14"/>
    <p:sldId id="267" r:id="rId15"/>
    <p:sldId id="269" r:id="rId16"/>
    <p:sldId id="270" r:id="rId17"/>
    <p:sldId id="273" r:id="rId18"/>
    <p:sldId id="271" r:id="rId19"/>
    <p:sldId id="274" r:id="rId20"/>
    <p:sldId id="275" r:id="rId21"/>
    <p:sldId id="276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78" r:id="rId31"/>
    <p:sldId id="279" r:id="rId32"/>
    <p:sldId id="259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94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72" y="23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136" d="100"/>
          <a:sy n="136" d="100"/>
        </p:scale>
        <p:origin x="2947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7F07A-F08B-45CA-8820-15EDFB03CBF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0A0EC7-1476-4B6B-93F0-09A1323093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FF2BDE-8A6F-4F5A-9F0C-C38F0A22679D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BCECDC-188E-4E74-862E-288E186C8FD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F8BBFC-5987-4CC8-A92D-EE553D33ACB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E3D65B-58E3-4BA6-8D9E-4CEE44EFE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6893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4D5DA-30E5-4D24-8310-393DD5A41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430" y="726200"/>
            <a:ext cx="9480997" cy="146964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>
            <a:lvl1pPr algn="ctr">
              <a:defRPr sz="4800">
                <a:latin typeface="Source Code Pro" panose="020B0509030403020204" pitchFamily="49" charset="0"/>
                <a:ea typeface="Source Code Pro" panose="020B0509030403020204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D8B91D-C287-44AC-9799-4E77BFC89B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2656" y="4526923"/>
            <a:ext cx="4911144" cy="92405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Source Code Pro" panose="020B0509030403020204" pitchFamily="49" charset="0"/>
                <a:ea typeface="Source Code Pro" panose="020B05090304030202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4B7CC-CAC7-49B5-95D9-90FDAAC91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F1F7A-23E9-4FEA-B06E-DF3EE9D50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B165A-BCD7-4274-A71D-90E7E5905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Image result for nearform logo">
            <a:extLst>
              <a:ext uri="{FF2B5EF4-FFF2-40B4-BE49-F238E27FC236}">
                <a16:creationId xmlns:a16="http://schemas.microsoft.com/office/drawing/2014/main" id="{5F5CE804-472E-450D-9B0A-A86C1630555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0500" y="0"/>
            <a:ext cx="2211002" cy="1107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4265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B1ED5-B066-4D60-9ECE-B40E5B509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C2F38-72D0-46B0-BA7A-F585AE995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CEE02-1A26-45BD-9350-E29C0A07F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5AC15-72C9-41E1-8D30-6BE229FAB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0A60F-0495-468E-AECA-5F010F673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210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B06CC4-6D19-4785-A805-A93D7034C9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1BA5B0-C096-4AC3-A95E-B5A2132ED0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35DF0-3381-4095-93DD-6BCA9ECCB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F414E-C3D6-4258-A710-A693253A5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F6FBC-1340-4060-9BC5-275CF323D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77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Image result for nearform logo">
            <a:extLst>
              <a:ext uri="{FF2B5EF4-FFF2-40B4-BE49-F238E27FC236}">
                <a16:creationId xmlns:a16="http://schemas.microsoft.com/office/drawing/2014/main" id="{2417289A-3999-48AE-BB76-FB0941CDD4A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0500" y="0"/>
            <a:ext cx="2211002" cy="1107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85E549-7B76-47DE-9EF0-446037D560DB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E9D5F-9D44-4E69-82A3-4534BD31A7A6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alpha val="90000"/>
            </a:schemeClr>
          </a:solidFill>
        </p:spPr>
        <p:txBody>
          <a:bodyPr tIns="91440" bIns="9144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B7F17-EE77-4814-8557-E150DA652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83AA5-3A91-4D53-8A96-25B21AA18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E7BEA-36BB-4B1A-8933-8D7AD3714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64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44B17-AC56-4E5F-9B30-3CF36E500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AFBA0-CBDB-4B05-89E4-AA8A9EC96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F61B3-A945-45D7-91F1-CBA48C7DD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824E7-7F37-4122-8E93-27353E845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AB149-0739-4DD6-B012-B92AA3F5F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204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81BBA-0D2F-4481-8243-071E8CDF6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4C15A-D1FC-47D1-B0B0-2726CA201D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BCDEA-8539-40D0-AFEC-81971BF92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7F04B-0CC2-401C-8469-2ED221E75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862999-FC41-403F-A052-968B1C98F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63EBE9-85E3-4F17-83C7-F8EB75BE9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298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1D87A-854A-4B97-807A-F46E5CFE8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5244F-1F4F-48B8-AF02-4454BA439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DDC7FE-61A0-4045-8FE9-52E67E0069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E1CBCE-7840-4113-A610-E8BE45072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CE830-39CA-471C-A99E-EA26726568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BB3BBA-C2DA-46F0-93E6-75DE98E1C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D90FA5-EC3C-425A-B874-28B0C2937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044C21-D1FF-4465-94E6-4CACB73B1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7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A6F90-8332-44C9-8E2F-10DE0FFA6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AC9E39-C56D-46A7-9927-54B11F70C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168F04-E4DF-4E86-A909-703CE8FA9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385927-6266-45C3-8144-F6877CE5A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103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A571B1-0773-4F39-AB1C-B1C206CFD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59724D-1BD4-494D-9738-CA3E709D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CD11A-8422-433A-B8CF-CFA250A90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246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0668-0315-4179-9384-BAAEC4DA8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DE710-D218-448A-9CFA-903077418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E52E3-668C-4693-97B1-8FA337CD2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D94A35-A96E-4E53-9688-E18D95760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414C5-1997-4BDC-87B3-F51A5E88B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5BA23F-7272-45F3-9950-E3144FBBA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70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B9E13-68A5-406A-9D00-497500D61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F0FF62-F432-43B7-8D77-1C6084B65A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CC864E-33A0-457E-BBE9-BFBC63E0E7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A60C6B-66F0-456F-9263-387C5B5F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2370CC-7118-4706-9EBD-318DD4CA7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202357-2187-41CE-A563-474E0BB8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16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75CECF-EED2-4228-9B80-43AD23BB7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CD755-4B4A-4374-B002-6D59C563D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03EE5-D004-48CC-9810-8D6ECA041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10987-1B0C-4891-9E3A-D4C5E701C14B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F2344-8B9B-45B9-9FAC-FEBFA98062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C5434-C463-49DB-B026-C8640872C2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1314F-FB20-43A1-8FE9-9DE7F557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779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F4C0C9E-14BD-42A6-B7E3-D68FDF31B082}"/>
              </a:ext>
            </a:extLst>
          </p:cNvPr>
          <p:cNvSpPr/>
          <p:nvPr/>
        </p:nvSpPr>
        <p:spPr>
          <a:xfrm>
            <a:off x="8239450" y="5056811"/>
            <a:ext cx="4037893" cy="1074990"/>
          </a:xfrm>
          <a:prstGeom prst="roundRect">
            <a:avLst/>
          </a:prstGeom>
          <a:solidFill>
            <a:schemeClr val="tx1">
              <a:lumMod val="75000"/>
              <a:lumOff val="25000"/>
              <a:alpha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593F00-D673-4DA1-BC01-B19BFA1F8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430" y="726200"/>
            <a:ext cx="9480997" cy="845023"/>
          </a:xfrm>
        </p:spPr>
        <p:txBody>
          <a:bodyPr/>
          <a:lstStyle/>
          <a:p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require(‘http2’)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9B9FD4-8EBF-412E-A4EE-890AAA134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39451" y="5081195"/>
            <a:ext cx="3940357" cy="1380565"/>
          </a:xfrm>
        </p:spPr>
        <p:txBody>
          <a:bodyPr>
            <a:normAutofit/>
          </a:bodyPr>
          <a:lstStyle/>
          <a:p>
            <a:r>
              <a:rPr lang="en-US" dirty="0"/>
              <a:t>@jasnell</a:t>
            </a:r>
          </a:p>
          <a:p>
            <a:r>
              <a:rPr lang="en-US" sz="1100" dirty="0"/>
              <a:t>Node.js Technical Steering Committee</a:t>
            </a:r>
          </a:p>
          <a:p>
            <a:r>
              <a:rPr lang="en-US" sz="1100" dirty="0"/>
              <a:t>Community Engineering Team Manager, </a:t>
            </a:r>
            <a:r>
              <a:rPr lang="en-US" sz="1100" dirty="0" err="1"/>
              <a:t>nearForm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138795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339A-74C7-4563-801F-7D126C1F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nginx</a:t>
            </a:r>
            <a:r>
              <a:rPr lang="en-US" dirty="0"/>
              <a:t> reverse proxy to http2 server?</a:t>
            </a:r>
          </a:p>
        </p:txBody>
      </p:sp>
      <p:pic>
        <p:nvPicPr>
          <p:cNvPr id="2054" name="Picture 6" descr="Image result for sorry meme">
            <a:extLst>
              <a:ext uri="{FF2B5EF4-FFF2-40B4-BE49-F238E27FC236}">
                <a16:creationId xmlns:a16="http://schemas.microsoft.com/office/drawing/2014/main" id="{21B22CCB-AB0D-4A90-AF09-B4F84535AE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4117" y="2075207"/>
            <a:ext cx="4795198" cy="380875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575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339A-74C7-4563-801F-7D126C1F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nghttpx</a:t>
            </a:r>
            <a:r>
              <a:rPr lang="en-US" dirty="0"/>
              <a:t> works </a:t>
            </a:r>
            <a:r>
              <a:rPr lang="en-US" dirty="0" err="1"/>
              <a:t>tho</a:t>
            </a:r>
            <a:r>
              <a:rPr lang="en-US" dirty="0"/>
              <a:t>!  (https://nghttp2.org)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26299-317A-4991-BB5B-F279619DE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frontend=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0.0.0.0,8080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backend=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127.0.0.1,8888;/;proto=h2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frontend-no-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tls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backend-no-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tls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workers=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log-level=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private-key-file=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/path/to/</a:t>
            </a:r>
            <a:r>
              <a:rPr lang="en-US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key.pem</a:t>
            </a:r>
            <a:endParaRPr lang="en-US" dirty="0">
              <a:solidFill>
                <a:srgbClr val="C000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certificate-file=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/path/to/</a:t>
            </a:r>
            <a:r>
              <a:rPr lang="en-US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cert.pem</a:t>
            </a:r>
            <a:endParaRPr lang="en-US" dirty="0">
              <a:solidFill>
                <a:srgbClr val="C000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CFAC4183-F3A7-4B62-AEF5-2D9CFA8AB43E}"/>
              </a:ext>
            </a:extLst>
          </p:cNvPr>
          <p:cNvSpPr/>
          <p:nvPr/>
        </p:nvSpPr>
        <p:spPr>
          <a:xfrm>
            <a:off x="7949513" y="2753261"/>
            <a:ext cx="3855308" cy="2496065"/>
          </a:xfrm>
          <a:prstGeom prst="cloudCallout">
            <a:avLst>
              <a:gd name="adj1" fmla="val -83093"/>
              <a:gd name="adj2" fmla="val -542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nghttpx</a:t>
            </a:r>
            <a:r>
              <a:rPr lang="en-US" dirty="0"/>
              <a:t> is part of the nghttp2 distribution.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Node.js uses the same</a:t>
            </a:r>
          </a:p>
          <a:p>
            <a:pPr algn="ctr"/>
            <a:r>
              <a:rPr lang="en-US" dirty="0"/>
              <a:t>nghttp2 library internally.</a:t>
            </a:r>
          </a:p>
        </p:txBody>
      </p:sp>
    </p:spTree>
    <p:extLst>
      <p:ext uri="{BB962C8B-B14F-4D97-AF65-F5344CB8AC3E}">
        <p14:creationId xmlns:p14="http://schemas.microsoft.com/office/powerpoint/2010/main" val="149198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339A-74C7-4563-801F-7D126C1F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does </a:t>
            </a:r>
            <a:r>
              <a:rPr lang="en-US" dirty="0" err="1"/>
              <a:t>fastify</a:t>
            </a:r>
            <a:r>
              <a:rPr lang="en-US" dirty="0"/>
              <a:t>-http-proxy!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26299-317A-4991-BB5B-F279619DE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fastify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fastify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server =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fastify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http2: 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fastify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-http-proxy'),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upstream: 'http://localhost:8888',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prefix: '/',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http2: 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listen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8080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9300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206A-A222-432A-92C1-5D897FC75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How’s the performance?</a:t>
            </a:r>
          </a:p>
        </p:txBody>
      </p:sp>
      <p:pic>
        <p:nvPicPr>
          <p:cNvPr id="5122" name="Picture 2" descr="Image result for performance meme">
            <a:extLst>
              <a:ext uri="{FF2B5EF4-FFF2-40B4-BE49-F238E27FC236}">
                <a16:creationId xmlns:a16="http://schemas.microsoft.com/office/drawing/2014/main" id="{C55F6BC6-C9D5-4E05-805A-F320BB4BB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7105" y="2108384"/>
            <a:ext cx="6157790" cy="414251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4231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339A-74C7-4563-801F-7D126C1F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26299-317A-4991-BB5B-F279619DE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1506" y="1825626"/>
            <a:ext cx="8942294" cy="21188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http = </a:t>
            </a:r>
            <a:r>
              <a:rPr lang="en-US" sz="1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('http')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fs = </a:t>
            </a:r>
            <a:r>
              <a:rPr lang="en-US" sz="1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('fs')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server = </a:t>
            </a:r>
            <a:r>
              <a:rPr lang="en-US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http.</a:t>
            </a:r>
            <a:r>
              <a:rPr lang="en-US" sz="14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createServer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en-US" sz="14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sz="14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</a:t>
            </a:r>
          </a:p>
          <a:p>
            <a:pPr marL="0" indent="0">
              <a:buNone/>
            </a:pP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fs.</a:t>
            </a:r>
            <a:r>
              <a:rPr lang="en-US" sz="14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createReadStream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('./alice.html').pipe(response)</a:t>
            </a:r>
          </a:p>
          <a:p>
            <a:pPr marL="0" indent="0">
              <a:buNone/>
            </a:pP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r>
              <a:rPr lang="en-US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sz="14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listen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sz="14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8889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pPr marL="0" indent="0">
              <a:buNone/>
            </a:pPr>
            <a:endParaRPr lang="en-US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5AB777-3C68-4C7A-AA6C-6925D0F9B921}"/>
              </a:ext>
            </a:extLst>
          </p:cNvPr>
          <p:cNvSpPr txBox="1">
            <a:spLocks/>
          </p:cNvSpPr>
          <p:nvPr/>
        </p:nvSpPr>
        <p:spPr>
          <a:xfrm>
            <a:off x="2411504" y="4303525"/>
            <a:ext cx="8942295" cy="1971769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</p:spPr>
        <p:txBody>
          <a:bodyPr vert="horz" lIns="91440" tIns="91440" rIns="91440" bIns="9144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h2 = </a:t>
            </a:r>
            <a:r>
              <a:rPr lang="en-US" sz="1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('http2')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server = h2.</a:t>
            </a:r>
            <a:r>
              <a:rPr lang="en-US" sz="1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createServer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sz="14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('stream', (</a:t>
            </a:r>
            <a:r>
              <a:rPr lang="en-US" sz="14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stream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</a:t>
            </a:r>
          </a:p>
          <a:p>
            <a:pPr marL="0" indent="0">
              <a:buNone/>
            </a:pP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stream.</a:t>
            </a:r>
            <a:r>
              <a:rPr lang="en-US" sz="14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respondWithFile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('./alice.html')</a:t>
            </a:r>
          </a:p>
          <a:p>
            <a:pPr marL="0" indent="0">
              <a:buNone/>
            </a:pP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r>
              <a:rPr lang="en-US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sz="14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listen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sz="14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8888</a:t>
            </a:r>
            <a:r>
              <a:rPr lang="en-US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20462D-9DC6-4CFD-A002-E67D03625A4A}"/>
              </a:ext>
            </a:extLst>
          </p:cNvPr>
          <p:cNvSpPr txBox="1"/>
          <p:nvPr/>
        </p:nvSpPr>
        <p:spPr>
          <a:xfrm>
            <a:off x="654424" y="2330824"/>
            <a:ext cx="1404552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HTTP/1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A40B8F-E8D7-48C0-8914-C4F9BA7281F8}"/>
              </a:ext>
            </a:extLst>
          </p:cNvPr>
          <p:cNvSpPr txBox="1"/>
          <p:nvPr/>
        </p:nvSpPr>
        <p:spPr>
          <a:xfrm>
            <a:off x="654423" y="4509248"/>
            <a:ext cx="1404552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HTTP/2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61A638-5C11-44E8-9ECC-69B9439B42C5}"/>
              </a:ext>
            </a:extLst>
          </p:cNvPr>
          <p:cNvSpPr txBox="1"/>
          <p:nvPr/>
        </p:nvSpPr>
        <p:spPr>
          <a:xfrm>
            <a:off x="1040041" y="3357627"/>
            <a:ext cx="633315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vs.</a:t>
            </a:r>
          </a:p>
        </p:txBody>
      </p:sp>
    </p:spTree>
    <p:extLst>
      <p:ext uri="{BB962C8B-B14F-4D97-AF65-F5344CB8AC3E}">
        <p14:creationId xmlns:p14="http://schemas.microsoft.com/office/powerpoint/2010/main" val="223456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206A-A222-432A-92C1-5D897FC75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setup…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DBD667-BB3A-4402-AB60-71A4A6B07F2E}"/>
              </a:ext>
            </a:extLst>
          </p:cNvPr>
          <p:cNvSpPr txBox="1"/>
          <p:nvPr/>
        </p:nvSpPr>
        <p:spPr>
          <a:xfrm>
            <a:off x="1580321" y="1818861"/>
            <a:ext cx="9034669" cy="378565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h2load –n 20000 –c 8 –t 8 –m 500 http://localhost:8888</a:t>
            </a:r>
          </a:p>
          <a:p>
            <a:pPr algn="ctr"/>
            <a:endParaRPr lang="en-US" sz="2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Running in an Ubuntu VM on Azure, 16 cores, 128 GB</a:t>
            </a:r>
          </a:p>
          <a:p>
            <a:pPr algn="ctr"/>
            <a:endParaRPr lang="en-US" sz="2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-n 20000 === 20k Requests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-c 8 === 2 concurrent clients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-t 8 === 2 worker threads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-m 500 === max 500 concurrent requests at a time</a:t>
            </a:r>
          </a:p>
          <a:p>
            <a:pPr algn="ctr"/>
            <a:endParaRPr lang="en-US" sz="2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Payload is 160k text file.</a:t>
            </a:r>
          </a:p>
        </p:txBody>
      </p:sp>
    </p:spTree>
    <p:extLst>
      <p:ext uri="{BB962C8B-B14F-4D97-AF65-F5344CB8AC3E}">
        <p14:creationId xmlns:p14="http://schemas.microsoft.com/office/powerpoint/2010/main" val="946313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4BD93-87E5-4877-86CC-EE093BE26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results: http/1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6107E-61DE-4BBC-BB29-8D2AA9A14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Application protocol: http/1.1</a:t>
            </a:r>
          </a:p>
          <a:p>
            <a:pPr marL="0" indent="0">
              <a:buNone/>
            </a:pPr>
            <a:endParaRPr lang="en-US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finished in 7.39s, 2708.05 req/s, 422.33MB/s</a:t>
            </a: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traffic: 3.05GB (3270580000) total, 1.47MB (1540000) headers (space savings 0.00%), 3.04GB (3267800000) data</a:t>
            </a: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min         max         mean         </a:t>
            </a:r>
            <a:r>
              <a:rPr lang="en-US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sd</a:t>
            </a: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+/- </a:t>
            </a:r>
            <a:r>
              <a:rPr lang="en-US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sd</a:t>
            </a:r>
            <a:endParaRPr lang="en-US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time for request:   469.80ms       1.63s       1.37s    204.36ms    87.92%</a:t>
            </a: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time for connect:       60us       191us        87us        43us    87.50%</a:t>
            </a: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time to 1st byte:    50.84ms    452.92ms    342.54ms    125.62ms    87.50%</a:t>
            </a: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req/s           :     338.63      338.82      338.68        0.07    87.50%</a:t>
            </a:r>
          </a:p>
        </p:txBody>
      </p:sp>
    </p:spTree>
    <p:extLst>
      <p:ext uri="{BB962C8B-B14F-4D97-AF65-F5344CB8AC3E}">
        <p14:creationId xmlns:p14="http://schemas.microsoft.com/office/powerpoint/2010/main" val="776898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4BD93-87E5-4877-86CC-EE093BE26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results: http/1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6107E-61DE-4BBC-BB29-8D2AA9A14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 protocol: http/1.1</a:t>
            </a:r>
          </a:p>
          <a:p>
            <a:pPr marL="0" indent="0">
              <a:buNone/>
            </a:pPr>
            <a:endParaRPr lang="en-US" sz="1600" dirty="0">
              <a:solidFill>
                <a:schemeClr val="bg1">
                  <a:lumMod val="5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finished in 7.39s, </a:t>
            </a:r>
            <a:r>
              <a:rPr lang="en-US" sz="16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2708.05 req/s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422.33MB/s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traffic: 3.05GB (</a:t>
            </a:r>
            <a:r>
              <a:rPr lang="en-US" sz="16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3270580000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total, </a:t>
            </a:r>
            <a:r>
              <a:rPr lang="en-US" sz="16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1.47MB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(1540000) headers (space savings 0.00%), 3.04GB (3267800000) data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min         max         mean   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sd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+/-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sd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time for request:   469.80ms       1.63s       </a:t>
            </a:r>
            <a:r>
              <a:rPr lang="en-US" sz="16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1.37s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204.36ms    87.92%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time for connect:       60us       191us        87us        43us    87.50%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time to 1st byte:    50.84ms    452.92ms    </a:t>
            </a:r>
            <a:r>
              <a:rPr lang="en-US" sz="16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342.54ms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125.62ms    87.50%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req/s           :     338.63      338.82      338.68        0.07    87.50%</a:t>
            </a:r>
          </a:p>
        </p:txBody>
      </p:sp>
    </p:spTree>
    <p:extLst>
      <p:ext uri="{BB962C8B-B14F-4D97-AF65-F5344CB8AC3E}">
        <p14:creationId xmlns:p14="http://schemas.microsoft.com/office/powerpoint/2010/main" val="2800973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4BD93-87E5-4877-86CC-EE093BE26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results: http/2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6107E-61DE-4BBC-BB29-8D2AA9A14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Application protocol: h2c</a:t>
            </a:r>
          </a:p>
          <a:p>
            <a:pPr marL="0" indent="0">
              <a:buNone/>
            </a:pPr>
            <a:endParaRPr lang="en-US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finished in 3.53s, 5666.36 req/s, 883.58MB/s</a:t>
            </a: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traffic: 3.05GB (3270160880) total, 196.03KB (200736) headers (space savings 84.07%), 3.04GB (3267800000) data</a:t>
            </a: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min         max         mean         </a:t>
            </a:r>
            <a:r>
              <a:rPr lang="en-US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sd</a:t>
            </a: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+/- </a:t>
            </a:r>
            <a:r>
              <a:rPr lang="en-US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sd</a:t>
            </a:r>
            <a:endParaRPr lang="en-US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time for request:   124.21ms    234.75ms    140.47ms     21.72ms    92.00%</a:t>
            </a: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time for connect:       81us       347us       141us        88us    87.50%</a:t>
            </a: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time to 1st byte:   133.16ms    146.78ms    143.50ms      4.36ms    87.50%</a:t>
            </a:r>
          </a:p>
          <a:p>
            <a:pPr marL="0" indent="0">
              <a:buNone/>
            </a:pPr>
            <a:r>
              <a:rPr lang="en-US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req/s           :     708.81      712.27      710.90        1.11    75.00%</a:t>
            </a:r>
          </a:p>
        </p:txBody>
      </p:sp>
    </p:spTree>
    <p:extLst>
      <p:ext uri="{BB962C8B-B14F-4D97-AF65-F5344CB8AC3E}">
        <p14:creationId xmlns:p14="http://schemas.microsoft.com/office/powerpoint/2010/main" val="410035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4BD93-87E5-4877-86CC-EE093BE26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results: http/2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6107E-61DE-4BBC-BB29-8D2AA9A14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 protocol: h2c</a:t>
            </a:r>
          </a:p>
          <a:p>
            <a:pPr marL="0" indent="0">
              <a:buNone/>
            </a:pPr>
            <a:endParaRPr lang="en-US" sz="1600" dirty="0">
              <a:solidFill>
                <a:schemeClr val="bg1">
                  <a:lumMod val="5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finished in 3.53s, </a:t>
            </a:r>
            <a:r>
              <a:rPr lang="en-US" sz="16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5666.36 req/s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sz="16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883.58MB/s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traffic: 3.05GB (</a:t>
            </a:r>
            <a:r>
              <a:rPr lang="en-US" sz="16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3270160880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total, </a:t>
            </a:r>
            <a:r>
              <a:rPr lang="en-US" sz="16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196.03KB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(200736) headers (space savings 84.07%), 3.04GB (3267800000) data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min         max         mean   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sd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+/-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sd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time for request:   124.21ms    234.75ms    </a:t>
            </a:r>
            <a:r>
              <a:rPr lang="en-US" sz="16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140.47ms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21.72ms    92.00%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time for connect:       81us       347us       141us        88us    87.50%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time to 1st byte:   133.16ms    146.78ms    </a:t>
            </a:r>
            <a:r>
              <a:rPr lang="en-US" sz="1600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143.50ms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4.36ms    87.50%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req/s           :     708.81      712.27      710.90        1.11    75.00%</a:t>
            </a:r>
          </a:p>
        </p:txBody>
      </p:sp>
    </p:spTree>
    <p:extLst>
      <p:ext uri="{BB962C8B-B14F-4D97-AF65-F5344CB8AC3E}">
        <p14:creationId xmlns:p14="http://schemas.microsoft.com/office/powerpoint/2010/main" val="4004014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206A-A222-432A-92C1-5D897FC75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One year ago…</a:t>
            </a:r>
          </a:p>
        </p:txBody>
      </p:sp>
      <p:pic>
        <p:nvPicPr>
          <p:cNvPr id="1026" name="Picture 2" descr="Image result for nodesummit 2017 http2 snell">
            <a:extLst>
              <a:ext uri="{FF2B5EF4-FFF2-40B4-BE49-F238E27FC236}">
                <a16:creationId xmlns:a16="http://schemas.microsoft.com/office/drawing/2014/main" id="{105E9594-7AE5-4A08-AA00-D55DAC2D3F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5935" y="1849714"/>
            <a:ext cx="7856458" cy="441925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64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206A-A222-432A-92C1-5D897FC75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about </a:t>
            </a:r>
            <a:r>
              <a:rPr lang="en-US" dirty="0" err="1">
                <a:solidFill>
                  <a:schemeClr val="bg1"/>
                </a:solidFill>
              </a:rPr>
              <a:t>WebSockets</a:t>
            </a:r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DBD667-BB3A-4402-AB60-71A4A6B07F2E}"/>
              </a:ext>
            </a:extLst>
          </p:cNvPr>
          <p:cNvSpPr txBox="1"/>
          <p:nvPr/>
        </p:nvSpPr>
        <p:spPr>
          <a:xfrm>
            <a:off x="1219201" y="1818861"/>
            <a:ext cx="9838944" cy="34163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HTTP2 !==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WebSockets</a:t>
            </a:r>
            <a:endParaRPr lang="en-US" sz="2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endParaRPr lang="en-US" sz="2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HTTP2 does not replace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WebSockets</a:t>
            </a:r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,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And technically they’re incompatible with one another…</a:t>
            </a:r>
          </a:p>
          <a:p>
            <a:pPr algn="ctr"/>
            <a:endParaRPr lang="en-US" sz="2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endParaRPr lang="en-US" sz="2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But…</a:t>
            </a:r>
          </a:p>
          <a:p>
            <a:pPr algn="ctr"/>
            <a:endParaRPr lang="en-US" sz="24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 *CAN* support HTTP/2, HTTP/1, and </a:t>
            </a:r>
            <a:r>
              <a:rPr lang="en-US" sz="24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WebSockets</a:t>
            </a:r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in a single server.</a:t>
            </a:r>
          </a:p>
        </p:txBody>
      </p:sp>
    </p:spTree>
    <p:extLst>
      <p:ext uri="{BB962C8B-B14F-4D97-AF65-F5344CB8AC3E}">
        <p14:creationId xmlns:p14="http://schemas.microsoft.com/office/powerpoint/2010/main" val="302742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1685-81D5-4F3A-B435-B1A866C22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Source Code Pro" panose="020B0509030403020204" pitchFamily="49" charset="0"/>
              </a:rPr>
              <a:t>tls</a:t>
            </a:r>
            <a:r>
              <a:rPr lang="en-US" dirty="0">
                <a:ea typeface="Source Code Pro" panose="020B0509030403020204" pitchFamily="49" charset="0"/>
              </a:rPr>
              <a:t> + http/2 + http/1 + </a:t>
            </a:r>
            <a:r>
              <a:rPr lang="en-US" dirty="0" err="1">
                <a:ea typeface="Source Code Pro" panose="020B0509030403020204" pitchFamily="49" charset="0"/>
              </a:rPr>
              <a:t>websockets</a:t>
            </a:r>
            <a:endParaRPr lang="en-US" dirty="0">
              <a:ea typeface="Source Code Pro" panose="020B0509030403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E92B-A8D0-43EC-A752-25AC91B05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353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http2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('http2')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fs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('fs')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server = http2.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createSecureServer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key: /**/, cert: /**/, </a:t>
            </a:r>
            <a:r>
              <a:rPr lang="en-US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allowHTTP1: </a:t>
            </a:r>
            <a:r>
              <a:rPr lang="en-US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})</a:t>
            </a: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'request'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(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('ok') 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new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server })</a:t>
            </a: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('connection', (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('message', (message) =&gt;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console.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('received: %s', message)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('something')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listen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(8443)</a:t>
            </a:r>
          </a:p>
        </p:txBody>
      </p:sp>
    </p:spTree>
    <p:extLst>
      <p:ext uri="{BB962C8B-B14F-4D97-AF65-F5344CB8AC3E}">
        <p14:creationId xmlns:p14="http://schemas.microsoft.com/office/powerpoint/2010/main" val="123134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1685-81D5-4F3A-B435-B1A866C22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Source Code Pro" panose="020B0509030403020204" pitchFamily="49" charset="0"/>
              </a:rPr>
              <a:t>tls</a:t>
            </a:r>
            <a:r>
              <a:rPr lang="en-US" dirty="0">
                <a:ea typeface="Source Code Pro" panose="020B0509030403020204" pitchFamily="49" charset="0"/>
              </a:rPr>
              <a:t> + http/2 + http/1 + </a:t>
            </a:r>
            <a:r>
              <a:rPr lang="en-US" dirty="0" err="1">
                <a:ea typeface="Source Code Pro" panose="020B0509030403020204" pitchFamily="49" charset="0"/>
              </a:rPr>
              <a:t>websockets</a:t>
            </a:r>
            <a:endParaRPr lang="en-US" dirty="0">
              <a:ea typeface="Source Code Pro" panose="020B0509030403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E92B-A8D0-43EC-A752-25AC91B05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353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http2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('http2')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fs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('fs')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server = http2.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createSecureServer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key: /**/, cert: /**/, </a:t>
            </a:r>
            <a:r>
              <a:rPr lang="en-US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allowHTTP1: </a:t>
            </a:r>
            <a:r>
              <a:rPr lang="en-US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})</a:t>
            </a: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'request'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(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('ok') 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new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server })</a:t>
            </a: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('connection', (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('message', (message) =&gt;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console.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('received: %s', message)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('something')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listen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(8443)</a:t>
            </a:r>
          </a:p>
        </p:txBody>
      </p:sp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7247EF05-1190-4FAF-A7FA-AA36CF5FC840}"/>
              </a:ext>
            </a:extLst>
          </p:cNvPr>
          <p:cNvSpPr/>
          <p:nvPr/>
        </p:nvSpPr>
        <p:spPr>
          <a:xfrm>
            <a:off x="6913193" y="3801773"/>
            <a:ext cx="3855308" cy="2496065"/>
          </a:xfrm>
          <a:prstGeom prst="cloudCallout">
            <a:avLst>
              <a:gd name="adj1" fmla="val -52417"/>
              <a:gd name="adj2" fmla="val -67947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1: Create the HTTP2 Server and</a:t>
            </a:r>
          </a:p>
          <a:p>
            <a:pPr algn="ctr"/>
            <a:r>
              <a:rPr lang="en-US" dirty="0"/>
              <a:t>allow it to accept HTTP1 connections</a:t>
            </a:r>
          </a:p>
        </p:txBody>
      </p:sp>
    </p:spTree>
    <p:extLst>
      <p:ext uri="{BB962C8B-B14F-4D97-AF65-F5344CB8AC3E}">
        <p14:creationId xmlns:p14="http://schemas.microsoft.com/office/powerpoint/2010/main" val="19350433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1685-81D5-4F3A-B435-B1A866C22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Source Code Pro" panose="020B0509030403020204" pitchFamily="49" charset="0"/>
              </a:rPr>
              <a:t>tls</a:t>
            </a:r>
            <a:r>
              <a:rPr lang="en-US" dirty="0">
                <a:ea typeface="Source Code Pro" panose="020B0509030403020204" pitchFamily="49" charset="0"/>
              </a:rPr>
              <a:t> + http/2 + http/1 + </a:t>
            </a:r>
            <a:r>
              <a:rPr lang="en-US" dirty="0" err="1">
                <a:ea typeface="Source Code Pro" panose="020B0509030403020204" pitchFamily="49" charset="0"/>
              </a:rPr>
              <a:t>websockets</a:t>
            </a:r>
            <a:endParaRPr lang="en-US" dirty="0">
              <a:ea typeface="Source Code Pro" panose="020B0509030403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E92B-A8D0-43EC-A752-25AC91B05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353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http2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('http2')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fs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('fs')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server = http2.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createSecureServer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key: /**/, cert: /**/, </a:t>
            </a:r>
            <a:r>
              <a:rPr lang="en-US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allowHTTP1: </a:t>
            </a:r>
            <a:r>
              <a:rPr lang="en-US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})</a:t>
            </a: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'request'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(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('ok') 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new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server })</a:t>
            </a: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('connection', (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('message', (message) =&gt;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console.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('received: %s', message)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('something')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listen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(8443)</a:t>
            </a:r>
          </a:p>
        </p:txBody>
      </p:sp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B0FBE4EA-9260-4923-941D-4A24A5552BBB}"/>
              </a:ext>
            </a:extLst>
          </p:cNvPr>
          <p:cNvSpPr/>
          <p:nvPr/>
        </p:nvSpPr>
        <p:spPr>
          <a:xfrm>
            <a:off x="6779081" y="3996810"/>
            <a:ext cx="3855308" cy="2496065"/>
          </a:xfrm>
          <a:prstGeom prst="cloudCallout">
            <a:avLst>
              <a:gd name="adj1" fmla="val -86255"/>
              <a:gd name="adj2" fmla="val -64039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2: Use the same handler for HTTP/2 and HTTP/1 responses</a:t>
            </a:r>
          </a:p>
        </p:txBody>
      </p:sp>
    </p:spTree>
    <p:extLst>
      <p:ext uri="{BB962C8B-B14F-4D97-AF65-F5344CB8AC3E}">
        <p14:creationId xmlns:p14="http://schemas.microsoft.com/office/powerpoint/2010/main" val="75980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1685-81D5-4F3A-B435-B1A866C22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Source Code Pro" panose="020B0509030403020204" pitchFamily="49" charset="0"/>
              </a:rPr>
              <a:t>tls</a:t>
            </a:r>
            <a:r>
              <a:rPr lang="en-US" dirty="0">
                <a:ea typeface="Source Code Pro" panose="020B0509030403020204" pitchFamily="49" charset="0"/>
              </a:rPr>
              <a:t> + http/2 + http/1 + </a:t>
            </a:r>
            <a:r>
              <a:rPr lang="en-US" dirty="0" err="1">
                <a:ea typeface="Source Code Pro" panose="020B0509030403020204" pitchFamily="49" charset="0"/>
              </a:rPr>
              <a:t>websockets</a:t>
            </a:r>
            <a:endParaRPr lang="en-US" dirty="0">
              <a:ea typeface="Source Code Pro" panose="020B0509030403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E92B-A8D0-43EC-A752-25AC91B05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353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http2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('http2')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fs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('fs')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server = http2.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createSecureServer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key: /**/, cert: /**/, </a:t>
            </a:r>
            <a:r>
              <a:rPr lang="en-US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allowHTTP1: </a:t>
            </a:r>
            <a:r>
              <a:rPr lang="en-US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})</a:t>
            </a: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b="1" dirty="0">
                <a:latin typeface="Source Code Pro" panose="020B0509030403020204" pitchFamily="49" charset="0"/>
                <a:ea typeface="Source Code Pro" panose="020B0509030403020204" pitchFamily="49" charset="0"/>
              </a:rPr>
              <a:t>'request'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(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('ok') 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new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server })</a:t>
            </a: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('connection', (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('message', (message) =&gt;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console.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('received: %s', message)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ws.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('something')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listen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(8443)</a:t>
            </a:r>
          </a:p>
        </p:txBody>
      </p:sp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B0FBE4EA-9260-4923-941D-4A24A5552BBB}"/>
              </a:ext>
            </a:extLst>
          </p:cNvPr>
          <p:cNvSpPr/>
          <p:nvPr/>
        </p:nvSpPr>
        <p:spPr>
          <a:xfrm>
            <a:off x="6779081" y="3996810"/>
            <a:ext cx="3855308" cy="2496065"/>
          </a:xfrm>
          <a:prstGeom prst="cloudCallout">
            <a:avLst>
              <a:gd name="adj1" fmla="val -97640"/>
              <a:gd name="adj2" fmla="val -28871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3: Create a WebSocket server and point it at the HTTP2 server…</a:t>
            </a:r>
          </a:p>
        </p:txBody>
      </p:sp>
    </p:spTree>
    <p:extLst>
      <p:ext uri="{BB962C8B-B14F-4D97-AF65-F5344CB8AC3E}">
        <p14:creationId xmlns:p14="http://schemas.microsoft.com/office/powerpoint/2010/main" val="24983439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206A-A222-432A-92C1-5D897FC75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Some other fun stuff to try…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DBD667-BB3A-4402-AB60-71A4A6B07F2E}"/>
              </a:ext>
            </a:extLst>
          </p:cNvPr>
          <p:cNvSpPr txBox="1"/>
          <p:nvPr/>
        </p:nvSpPr>
        <p:spPr>
          <a:xfrm>
            <a:off x="1219201" y="1818861"/>
            <a:ext cx="9838944" cy="193899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Server-sent </a:t>
            </a:r>
            <a:r>
              <a:rPr lang="en-US" sz="24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e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vents!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Server Pushed Streams for non-browser clients!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Creating Proxy Tunnels using CONNECT!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8066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E8CFD-24A0-481F-8EA7-0DA6370D2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Server-sent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14998-B02C-42D9-ABDB-A01E34FCF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875" y="1825625"/>
            <a:ext cx="11420475" cy="4927600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chemeClr val="accent1"/>
                </a:solidFill>
              </a:rPr>
              <a:t>const</a:t>
            </a:r>
            <a:r>
              <a:rPr lang="en-US" sz="1400" dirty="0"/>
              <a:t> { </a:t>
            </a:r>
            <a:r>
              <a:rPr lang="en-US" sz="1400" dirty="0" err="1"/>
              <a:t>createSecureServer</a:t>
            </a:r>
            <a:r>
              <a:rPr lang="en-US" sz="1400" dirty="0"/>
              <a:t> } = </a:t>
            </a:r>
            <a:r>
              <a:rPr lang="en-US" sz="1400" dirty="0">
                <a:solidFill>
                  <a:schemeClr val="accent1"/>
                </a:solidFill>
              </a:rPr>
              <a:t>require</a:t>
            </a:r>
            <a:r>
              <a:rPr lang="en-US" sz="1400" dirty="0"/>
              <a:t>('http2')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1"/>
                </a:solidFill>
              </a:rPr>
              <a:t>const</a:t>
            </a:r>
            <a:r>
              <a:rPr lang="en-US" sz="1400" dirty="0"/>
              <a:t> </a:t>
            </a:r>
            <a:r>
              <a:rPr lang="en-US" sz="1400" dirty="0" err="1"/>
              <a:t>pem</a:t>
            </a:r>
            <a:r>
              <a:rPr lang="en-US" sz="1400" dirty="0"/>
              <a:t> = </a:t>
            </a:r>
            <a:r>
              <a:rPr lang="en-US" sz="1400" dirty="0">
                <a:solidFill>
                  <a:schemeClr val="accent1"/>
                </a:solidFill>
              </a:rPr>
              <a:t>require</a:t>
            </a:r>
            <a:r>
              <a:rPr lang="en-US" sz="1400" dirty="0"/>
              <a:t>('https-</a:t>
            </a:r>
            <a:r>
              <a:rPr lang="en-US" sz="1400" dirty="0" err="1"/>
              <a:t>pem</a:t>
            </a:r>
            <a:r>
              <a:rPr lang="en-US" sz="1400" dirty="0"/>
              <a:t>')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1"/>
                </a:solidFill>
              </a:rPr>
              <a:t>const</a:t>
            </a:r>
            <a:r>
              <a:rPr lang="en-US" sz="1400" dirty="0"/>
              <a:t> { finished } = </a:t>
            </a:r>
            <a:r>
              <a:rPr lang="en-US" sz="1400" dirty="0">
                <a:solidFill>
                  <a:schemeClr val="accent1"/>
                </a:solidFill>
              </a:rPr>
              <a:t>require</a:t>
            </a:r>
            <a:r>
              <a:rPr lang="en-US" sz="1400" dirty="0"/>
              <a:t>('stream')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1"/>
                </a:solidFill>
              </a:rPr>
              <a:t>const</a:t>
            </a:r>
            <a:r>
              <a:rPr lang="en-US" sz="1400" dirty="0"/>
              <a:t> server = </a:t>
            </a:r>
            <a:r>
              <a:rPr lang="en-US" sz="1400" dirty="0" err="1">
                <a:solidFill>
                  <a:schemeClr val="accent1"/>
                </a:solidFill>
              </a:rPr>
              <a:t>createSecureServer</a:t>
            </a:r>
            <a:r>
              <a:rPr lang="en-US" sz="1400" dirty="0"/>
              <a:t>(</a:t>
            </a:r>
            <a:r>
              <a:rPr lang="en-US" sz="1400" dirty="0" err="1"/>
              <a:t>pem</a:t>
            </a:r>
            <a:r>
              <a:rPr lang="en-US" sz="1400" dirty="0"/>
              <a:t>, (</a:t>
            </a:r>
            <a:r>
              <a:rPr lang="en-US" sz="1400" dirty="0">
                <a:solidFill>
                  <a:srgbClr val="C00000"/>
                </a:solidFill>
              </a:rPr>
              <a:t>req</a:t>
            </a:r>
            <a:r>
              <a:rPr lang="en-US" sz="1400" dirty="0"/>
              <a:t>, </a:t>
            </a:r>
            <a:r>
              <a:rPr lang="en-US" sz="1400" dirty="0">
                <a:solidFill>
                  <a:srgbClr val="C00000"/>
                </a:solidFill>
              </a:rPr>
              <a:t>res</a:t>
            </a:r>
            <a:r>
              <a:rPr lang="en-US" sz="1400" dirty="0"/>
              <a:t>) =&gt; {</a:t>
            </a:r>
          </a:p>
          <a:p>
            <a:pPr marL="0" indent="0">
              <a:buNone/>
            </a:pPr>
            <a:r>
              <a:rPr lang="en-US" sz="1400" dirty="0"/>
              <a:t>  if (req.url === '/') {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res.end</a:t>
            </a:r>
            <a:r>
              <a:rPr lang="en-US" sz="1400" dirty="0"/>
              <a:t>(`</a:t>
            </a:r>
          </a:p>
          <a:p>
            <a:pPr marL="0" indent="0">
              <a:buNone/>
            </a:pPr>
            <a:r>
              <a:rPr lang="en-US" sz="1400" dirty="0"/>
              <a:t>&lt;html&gt;&lt;script&gt;</a:t>
            </a:r>
          </a:p>
          <a:p>
            <a:pPr marL="0" indent="0">
              <a:buNone/>
            </a:pPr>
            <a:r>
              <a:rPr lang="en-US" sz="1400" dirty="0"/>
              <a:t>    const </a:t>
            </a:r>
            <a:r>
              <a:rPr lang="en-US" sz="1400" dirty="0" err="1"/>
              <a:t>ev</a:t>
            </a:r>
            <a:r>
              <a:rPr lang="en-US" sz="1400" dirty="0"/>
              <a:t> = new </a:t>
            </a:r>
            <a:r>
              <a:rPr lang="en-US" sz="1400" dirty="0" err="1"/>
              <a:t>EventSource</a:t>
            </a:r>
            <a:r>
              <a:rPr lang="en-US" sz="1400" dirty="0"/>
              <a:t>('/time');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ev.addEventListener</a:t>
            </a:r>
            <a:r>
              <a:rPr lang="en-US" sz="1400" dirty="0"/>
              <a:t>('time', (result) =&gt; {</a:t>
            </a:r>
          </a:p>
          <a:p>
            <a:pPr marL="0" indent="0">
              <a:buNone/>
            </a:pPr>
            <a:r>
              <a:rPr lang="en-US" sz="1400" dirty="0"/>
              <a:t>       </a:t>
            </a:r>
            <a:r>
              <a:rPr lang="en-US" sz="1400" dirty="0" err="1"/>
              <a:t>document.getElementById</a:t>
            </a:r>
            <a:r>
              <a:rPr lang="en-US" sz="1400" dirty="0"/>
              <a:t>("time").</a:t>
            </a:r>
            <a:r>
              <a:rPr lang="en-US" sz="1400" dirty="0" err="1"/>
              <a:t>innerHTML</a:t>
            </a:r>
            <a:r>
              <a:rPr lang="en-US" sz="1400" dirty="0"/>
              <a:t> += '&lt;li&gt;’ + </a:t>
            </a:r>
          </a:p>
          <a:p>
            <a:pPr marL="0" indent="0">
              <a:buNone/>
            </a:pPr>
            <a:r>
              <a:rPr lang="en-US" sz="1400" dirty="0"/>
              <a:t>       </a:t>
            </a:r>
            <a:r>
              <a:rPr lang="en-US" sz="1400" dirty="0" err="1"/>
              <a:t>result.data</a:t>
            </a:r>
            <a:r>
              <a:rPr lang="en-US" sz="1400" dirty="0"/>
              <a:t> + '&lt;/li&gt;’ })</a:t>
            </a:r>
          </a:p>
          <a:p>
            <a:pPr marL="0" indent="0">
              <a:buNone/>
            </a:pPr>
            <a:r>
              <a:rPr lang="en-US" sz="1400" dirty="0"/>
              <a:t>  &lt;/script&gt;</a:t>
            </a:r>
          </a:p>
          <a:p>
            <a:pPr marL="0" indent="0">
              <a:buNone/>
            </a:pPr>
            <a:r>
              <a:rPr lang="en-US" sz="1400" dirty="0"/>
              <a:t>  &lt;body&gt; Hello Server-Sent Events &lt;ul id="time"&gt; &lt;/ul&gt; &lt;/body&gt; </a:t>
            </a:r>
          </a:p>
          <a:p>
            <a:pPr marL="0" indent="0">
              <a:buNone/>
            </a:pPr>
            <a:r>
              <a:rPr lang="en-US" sz="1400" dirty="0"/>
              <a:t>&lt;/html&gt;</a:t>
            </a:r>
          </a:p>
          <a:p>
            <a:pPr marL="0" indent="0">
              <a:buNone/>
            </a:pPr>
            <a:r>
              <a:rPr lang="en-US" sz="1400" dirty="0"/>
              <a:t>`)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>
                <a:solidFill>
                  <a:schemeClr val="accent1"/>
                </a:solidFill>
              </a:rPr>
              <a:t>return</a:t>
            </a:r>
          </a:p>
          <a:p>
            <a:pPr marL="0" indent="0">
              <a:buNone/>
            </a:pPr>
            <a:r>
              <a:rPr lang="en-US" sz="1400" dirty="0"/>
              <a:t>  } else if (req.url === '/time') {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res.</a:t>
            </a:r>
            <a:r>
              <a:rPr lang="en-US" sz="1400" dirty="0" err="1">
                <a:solidFill>
                  <a:schemeClr val="accent1"/>
                </a:solidFill>
              </a:rPr>
              <a:t>setHeader</a:t>
            </a:r>
            <a:r>
              <a:rPr lang="en-US" sz="1400" dirty="0"/>
              <a:t>('content-type', 'text/event-stream')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>
                <a:solidFill>
                  <a:schemeClr val="accent1"/>
                </a:solidFill>
              </a:rPr>
              <a:t>const</a:t>
            </a:r>
            <a:r>
              <a:rPr lang="en-US" sz="1400" dirty="0"/>
              <a:t> interval = </a:t>
            </a:r>
            <a:r>
              <a:rPr lang="en-US" sz="1400" dirty="0" err="1">
                <a:solidFill>
                  <a:schemeClr val="accent1"/>
                </a:solidFill>
              </a:rPr>
              <a:t>setInterval</a:t>
            </a:r>
            <a:r>
              <a:rPr lang="en-US" sz="1400" dirty="0"/>
              <a:t>(() =&gt; {</a:t>
            </a:r>
          </a:p>
          <a:p>
            <a:pPr marL="0" indent="0">
              <a:buNone/>
            </a:pPr>
            <a:r>
              <a:rPr lang="en-US" sz="1400" dirty="0"/>
              <a:t>      </a:t>
            </a:r>
            <a:r>
              <a:rPr lang="en-US" sz="1400" dirty="0" err="1"/>
              <a:t>res.</a:t>
            </a:r>
            <a:r>
              <a:rPr lang="en-US" sz="1400" dirty="0" err="1">
                <a:solidFill>
                  <a:schemeClr val="accent1"/>
                </a:solidFill>
              </a:rPr>
              <a:t>write</a:t>
            </a:r>
            <a:r>
              <a:rPr lang="en-US" sz="1400" dirty="0"/>
              <a:t>(`event: time\</a:t>
            </a:r>
            <a:r>
              <a:rPr lang="en-US" sz="1400" dirty="0" err="1"/>
              <a:t>ndata</a:t>
            </a:r>
            <a:r>
              <a:rPr lang="en-US" sz="1400" dirty="0"/>
              <a:t>: ${new Date().</a:t>
            </a:r>
            <a:r>
              <a:rPr lang="en-US" sz="1400" dirty="0" err="1">
                <a:solidFill>
                  <a:schemeClr val="accent1"/>
                </a:solidFill>
              </a:rPr>
              <a:t>toISOString</a:t>
            </a:r>
            <a:r>
              <a:rPr lang="en-US" sz="1400" dirty="0"/>
              <a:t>()}\n\n`)</a:t>
            </a:r>
          </a:p>
          <a:p>
            <a:pPr marL="0" indent="0">
              <a:buNone/>
            </a:pPr>
            <a:r>
              <a:rPr lang="en-US" sz="1400" dirty="0"/>
              <a:t>    }, </a:t>
            </a:r>
            <a:r>
              <a:rPr lang="en-US" sz="1400" dirty="0">
                <a:solidFill>
                  <a:srgbClr val="C00000"/>
                </a:solidFill>
              </a:rPr>
              <a:t>1000</a:t>
            </a:r>
            <a:r>
              <a:rPr lang="en-US" sz="1400" dirty="0"/>
              <a:t>)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>
                <a:solidFill>
                  <a:schemeClr val="accent1"/>
                </a:solidFill>
              </a:rPr>
              <a:t>finished</a:t>
            </a:r>
            <a:r>
              <a:rPr lang="en-US" sz="1400" dirty="0"/>
              <a:t>(res, () =&gt; { </a:t>
            </a:r>
            <a:r>
              <a:rPr lang="en-US" sz="1400" dirty="0" err="1">
                <a:solidFill>
                  <a:schemeClr val="accent1"/>
                </a:solidFill>
              </a:rPr>
              <a:t>clearInterval</a:t>
            </a:r>
            <a:r>
              <a:rPr lang="en-US" sz="1400" dirty="0"/>
              <a:t>(interval) })</a:t>
            </a:r>
          </a:p>
          <a:p>
            <a:pPr marL="0" indent="0">
              <a:buNone/>
            </a:pPr>
            <a:r>
              <a:rPr lang="en-US" sz="1400" dirty="0"/>
              <a:t>    </a:t>
            </a:r>
            <a:r>
              <a:rPr lang="en-US" sz="1400" dirty="0">
                <a:solidFill>
                  <a:schemeClr val="accent1"/>
                </a:solidFill>
              </a:rPr>
              <a:t>return</a:t>
            </a:r>
          </a:p>
          <a:p>
            <a:pPr marL="0" indent="0">
              <a:buNone/>
            </a:pPr>
            <a:r>
              <a:rPr lang="en-US" sz="1400" dirty="0"/>
              <a:t>  }</a:t>
            </a:r>
          </a:p>
          <a:p>
            <a:pPr marL="0" indent="0">
              <a:buNone/>
            </a:pPr>
            <a:r>
              <a:rPr lang="en-US" sz="1400" dirty="0"/>
              <a:t>  </a:t>
            </a:r>
            <a:r>
              <a:rPr lang="en-US" sz="1400" dirty="0" err="1"/>
              <a:t>res.statusCode</a:t>
            </a:r>
            <a:r>
              <a:rPr lang="en-US" sz="1400" dirty="0"/>
              <a:t> = </a:t>
            </a:r>
            <a:r>
              <a:rPr lang="en-US" sz="1400" dirty="0">
                <a:solidFill>
                  <a:srgbClr val="C00000"/>
                </a:solidFill>
              </a:rPr>
              <a:t>404</a:t>
            </a:r>
          </a:p>
          <a:p>
            <a:pPr marL="0" indent="0">
              <a:buNone/>
            </a:pPr>
            <a:r>
              <a:rPr lang="en-US" sz="1400" dirty="0"/>
              <a:t>  </a:t>
            </a:r>
            <a:r>
              <a:rPr lang="en-US" sz="1400" dirty="0" err="1"/>
              <a:t>res.</a:t>
            </a:r>
            <a:r>
              <a:rPr lang="en-US" sz="1400" dirty="0" err="1">
                <a:solidFill>
                  <a:schemeClr val="accent1"/>
                </a:solidFill>
              </a:rPr>
              <a:t>end</a:t>
            </a:r>
            <a:r>
              <a:rPr lang="en-US" sz="1400" dirty="0"/>
              <a:t>('Not found')</a:t>
            </a:r>
          </a:p>
          <a:p>
            <a:pPr marL="0" indent="0">
              <a:buNone/>
            </a:pPr>
            <a:r>
              <a:rPr lang="en-US" sz="1400" dirty="0"/>
              <a:t>})</a:t>
            </a:r>
          </a:p>
          <a:p>
            <a:pPr marL="0" indent="0">
              <a:buNone/>
            </a:pPr>
            <a:r>
              <a:rPr lang="en-US" sz="1400" dirty="0" err="1"/>
              <a:t>server.</a:t>
            </a:r>
            <a:r>
              <a:rPr lang="en-US" sz="1400" dirty="0" err="1">
                <a:solidFill>
                  <a:schemeClr val="accent1"/>
                </a:solidFill>
              </a:rPr>
              <a:t>listen</a:t>
            </a:r>
            <a:r>
              <a:rPr lang="en-US" sz="1400" dirty="0"/>
              <a:t>(</a:t>
            </a:r>
            <a:r>
              <a:rPr lang="en-US" sz="1400" dirty="0">
                <a:solidFill>
                  <a:srgbClr val="C00000"/>
                </a:solidFill>
              </a:rPr>
              <a:t>8082</a:t>
            </a:r>
            <a:r>
              <a:rPr lang="en-US" sz="1400" dirty="0"/>
              <a:t>)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F4021C9-A6EE-4E23-B7C5-AC9E6546D399}"/>
              </a:ext>
            </a:extLst>
          </p:cNvPr>
          <p:cNvCxnSpPr/>
          <p:nvPr/>
        </p:nvCxnSpPr>
        <p:spPr>
          <a:xfrm>
            <a:off x="6096000" y="1943100"/>
            <a:ext cx="0" cy="4448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013695DE-D899-43EF-ABD4-CF359918695F}"/>
              </a:ext>
            </a:extLst>
          </p:cNvPr>
          <p:cNvSpPr/>
          <p:nvPr/>
        </p:nvSpPr>
        <p:spPr>
          <a:xfrm>
            <a:off x="8264981" y="4257160"/>
            <a:ext cx="3855308" cy="2496065"/>
          </a:xfrm>
          <a:prstGeom prst="cloudCallout">
            <a:avLst>
              <a:gd name="adj1" fmla="val -51934"/>
              <a:gd name="adj2" fmla="val -40701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Server sent events reuse the same HTTP/2 connection already established with the server.</a:t>
            </a:r>
          </a:p>
        </p:txBody>
      </p:sp>
    </p:spTree>
    <p:extLst>
      <p:ext uri="{BB962C8B-B14F-4D97-AF65-F5344CB8AC3E}">
        <p14:creationId xmlns:p14="http://schemas.microsoft.com/office/powerpoint/2010/main" val="3200497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7C22A-CB22-419C-8641-C5A4A3153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Server-pushed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C7618-8E64-4166-9E4A-A4470CE32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http2 = </a:t>
            </a:r>
            <a:r>
              <a:rPr lang="en-US" sz="18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(‘http2’)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client = http2.</a:t>
            </a:r>
            <a:r>
              <a:rPr lang="en-US" sz="18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connect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(‘https://myserver’)</a:t>
            </a:r>
          </a:p>
          <a:p>
            <a:pPr marL="0" indent="0">
              <a:buNone/>
            </a:pP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const req = </a:t>
            </a:r>
            <a:r>
              <a:rPr lang="en-US" sz="18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client.</a:t>
            </a:r>
            <a:r>
              <a:rPr lang="en-US" sz="18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pPr marL="0" indent="0">
              <a:buNone/>
            </a:pPr>
            <a:endParaRPr lang="en-US" sz="18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client.</a:t>
            </a:r>
            <a:r>
              <a:rPr lang="en-US" sz="18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(‘stream’, (</a:t>
            </a:r>
            <a:r>
              <a:rPr lang="en-US" sz="18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stream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sz="1800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requestHeaders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</a:t>
            </a:r>
          </a:p>
          <a:p>
            <a:pPr marL="0" indent="0">
              <a:buNone/>
            </a:pP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sz="18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stream.</a:t>
            </a:r>
            <a:r>
              <a:rPr lang="en-US" sz="18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(‘push’, (</a:t>
            </a:r>
            <a:r>
              <a:rPr lang="en-US" sz="1800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responseHeaders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  /* .. */ })</a:t>
            </a:r>
          </a:p>
          <a:p>
            <a:pPr marL="0" indent="0">
              <a:buNone/>
            </a:pP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sz="18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stream.</a:t>
            </a:r>
            <a:r>
              <a:rPr lang="en-US" sz="18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(‘data’, (</a:t>
            </a:r>
            <a:r>
              <a:rPr lang="en-US" sz="18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chunk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  /* .. */ })</a:t>
            </a:r>
          </a:p>
          <a:p>
            <a:pPr marL="0" indent="0">
              <a:buNone/>
            </a:pP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sz="18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stream.</a:t>
            </a:r>
            <a:r>
              <a:rPr lang="en-US" sz="18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(‘end’, () =&gt; { /* .. */ })</a:t>
            </a:r>
          </a:p>
          <a:p>
            <a:pPr marL="0" indent="0">
              <a:buNone/>
            </a:pP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r>
              <a:rPr lang="en-US" sz="18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req.</a:t>
            </a:r>
            <a:r>
              <a:rPr lang="en-US" sz="18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resume</a:t>
            </a:r>
            <a:r>
              <a:rPr lang="en-US" sz="18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</p:txBody>
      </p:sp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701A722A-AD59-4039-9B29-D3F687763723}"/>
              </a:ext>
            </a:extLst>
          </p:cNvPr>
          <p:cNvSpPr/>
          <p:nvPr/>
        </p:nvSpPr>
        <p:spPr>
          <a:xfrm>
            <a:off x="8264981" y="4257160"/>
            <a:ext cx="3855308" cy="2496065"/>
          </a:xfrm>
          <a:prstGeom prst="cloudCallout">
            <a:avLst>
              <a:gd name="adj1" fmla="val -86276"/>
              <a:gd name="adj2" fmla="val -35359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/>
              <a:t>With non-browser clients, the Server Pushed Streams feature of HTTP/2 offers an entirely new way of implementing server-sent events</a:t>
            </a:r>
          </a:p>
        </p:txBody>
      </p:sp>
    </p:spTree>
    <p:extLst>
      <p:ext uri="{BB962C8B-B14F-4D97-AF65-F5344CB8AC3E}">
        <p14:creationId xmlns:p14="http://schemas.microsoft.com/office/powerpoint/2010/main" val="3115835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E6523-7995-450B-80C2-2197EDF84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Proxying using CONNECT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1EA23-E9ED-4A8C-87E8-02C38D153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5381625"/>
          </a:xfrm>
        </p:spPr>
        <p:txBody>
          <a:bodyPr numCol="2"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net = </a:t>
            </a:r>
            <a:r>
              <a:rPr lang="en-US" dirty="0">
                <a:solidFill>
                  <a:schemeClr val="accent1"/>
                </a:solidFill>
              </a:rPr>
              <a:t>require</a:t>
            </a:r>
            <a:r>
              <a:rPr lang="en-US" dirty="0"/>
              <a:t>('net')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http2 = </a:t>
            </a:r>
            <a:r>
              <a:rPr lang="en-US" dirty="0">
                <a:solidFill>
                  <a:schemeClr val="accent1"/>
                </a:solidFill>
              </a:rPr>
              <a:t>require</a:t>
            </a:r>
            <a:r>
              <a:rPr lang="en-US" dirty="0"/>
              <a:t>('http2')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{ URL } = </a:t>
            </a:r>
            <a:r>
              <a:rPr lang="en-US" dirty="0">
                <a:solidFill>
                  <a:schemeClr val="accent1"/>
                </a:solidFill>
              </a:rPr>
              <a:t>require</a:t>
            </a:r>
            <a:r>
              <a:rPr lang="en-US" dirty="0"/>
              <a:t>('</a:t>
            </a:r>
            <a:r>
              <a:rPr lang="en-US" dirty="0" err="1"/>
              <a:t>url</a:t>
            </a:r>
            <a:r>
              <a:rPr lang="en-US" dirty="0"/>
              <a:t>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{ NGHTTP2_CONNECT_ERROR, NGHTTP2_REFUSED_STREAM } = http2.constants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server = </a:t>
            </a:r>
            <a:r>
              <a:rPr lang="en-US" dirty="0" err="1"/>
              <a:t>net.</a:t>
            </a:r>
            <a:r>
              <a:rPr lang="en-US" dirty="0" err="1">
                <a:solidFill>
                  <a:schemeClr val="accent1"/>
                </a:solidFill>
              </a:rPr>
              <a:t>createServer</a:t>
            </a:r>
            <a:r>
              <a:rPr lang="en-US" dirty="0"/>
              <a:t>((</a:t>
            </a:r>
            <a:r>
              <a:rPr lang="en-US" dirty="0">
                <a:solidFill>
                  <a:srgbClr val="C00000"/>
                </a:solidFill>
              </a:rPr>
              <a:t>socket</a:t>
            </a:r>
            <a:r>
              <a:rPr lang="en-US" dirty="0"/>
              <a:t>) =&gt; {</a:t>
            </a:r>
          </a:p>
          <a:p>
            <a:pPr marL="0" indent="0">
              <a:buNone/>
            </a:pPr>
            <a:r>
              <a:rPr lang="en-US" dirty="0"/>
              <a:t>  let data = ''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socket.</a:t>
            </a:r>
            <a:r>
              <a:rPr lang="en-US" dirty="0" err="1">
                <a:solidFill>
                  <a:schemeClr val="accent1"/>
                </a:solidFill>
              </a:rPr>
              <a:t>setEncoding</a:t>
            </a:r>
            <a:r>
              <a:rPr lang="en-US" dirty="0"/>
              <a:t>('utf8')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socket.</a:t>
            </a:r>
            <a:r>
              <a:rPr lang="en-US" dirty="0" err="1">
                <a:solidFill>
                  <a:schemeClr val="accent1"/>
                </a:solidFill>
              </a:rPr>
              <a:t>on</a:t>
            </a:r>
            <a:r>
              <a:rPr lang="en-US" dirty="0"/>
              <a:t>('data', (chunk) =&gt; data += chunk)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socket.</a:t>
            </a:r>
            <a:r>
              <a:rPr lang="en-US" dirty="0" err="1">
                <a:solidFill>
                  <a:schemeClr val="accent1"/>
                </a:solidFill>
              </a:rPr>
              <a:t>end</a:t>
            </a:r>
            <a:r>
              <a:rPr lang="en-US" dirty="0"/>
              <a:t>('hello')</a:t>
            </a:r>
          </a:p>
          <a:p>
            <a:pPr marL="0" indent="0">
              <a:buNone/>
            </a:pPr>
            <a:r>
              <a:rPr lang="en-US" dirty="0"/>
              <a:t>})</a:t>
            </a:r>
          </a:p>
          <a:p>
            <a:pPr marL="0" indent="0">
              <a:buNone/>
            </a:pPr>
            <a:r>
              <a:rPr lang="en-US" dirty="0" err="1"/>
              <a:t>server.listen</a:t>
            </a:r>
            <a:r>
              <a:rPr lang="en-US" dirty="0"/>
              <a:t>(</a:t>
            </a:r>
            <a:r>
              <a:rPr lang="en-US" dirty="0">
                <a:solidFill>
                  <a:srgbClr val="C00000"/>
                </a:solidFill>
              </a:rPr>
              <a:t>0</a:t>
            </a:r>
            <a:r>
              <a:rPr lang="en-US" dirty="0"/>
              <a:t>, () =&gt;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port = </a:t>
            </a:r>
            <a:r>
              <a:rPr lang="en-US" dirty="0" err="1"/>
              <a:t>server.</a:t>
            </a:r>
            <a:r>
              <a:rPr lang="en-US" dirty="0" err="1">
                <a:solidFill>
                  <a:schemeClr val="accent1"/>
                </a:solidFill>
              </a:rPr>
              <a:t>address</a:t>
            </a:r>
            <a:r>
              <a:rPr lang="en-US" dirty="0"/>
              <a:t>().port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proxy = http2.</a:t>
            </a:r>
            <a:r>
              <a:rPr lang="en-US" dirty="0">
                <a:solidFill>
                  <a:schemeClr val="accent1"/>
                </a:solidFill>
              </a:rPr>
              <a:t>createServer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proxy.</a:t>
            </a:r>
            <a:r>
              <a:rPr lang="en-US" dirty="0" err="1">
                <a:solidFill>
                  <a:schemeClr val="accent1"/>
                </a:solidFill>
              </a:rPr>
              <a:t>on</a:t>
            </a:r>
            <a:r>
              <a:rPr lang="en-US" dirty="0"/>
              <a:t>('stream', (</a:t>
            </a:r>
            <a:r>
              <a:rPr lang="en-US" dirty="0">
                <a:solidFill>
                  <a:srgbClr val="C00000"/>
                </a:solidFill>
              </a:rPr>
              <a:t>stream</a:t>
            </a:r>
            <a:r>
              <a:rPr lang="en-US" dirty="0"/>
              <a:t>, </a:t>
            </a:r>
            <a:r>
              <a:rPr lang="en-US" dirty="0">
                <a:solidFill>
                  <a:srgbClr val="C00000"/>
                </a:solidFill>
              </a:rPr>
              <a:t>headers</a:t>
            </a:r>
            <a:r>
              <a:rPr lang="en-US" dirty="0"/>
              <a:t>) =&gt; {</a:t>
            </a:r>
          </a:p>
          <a:p>
            <a:pPr marL="0" indent="0">
              <a:buNone/>
            </a:pPr>
            <a:r>
              <a:rPr lang="en-US" dirty="0"/>
              <a:t>    if (headers[':method] !== 'CONNECT') {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stream.</a:t>
            </a:r>
            <a:r>
              <a:rPr lang="en-US" dirty="0" err="1">
                <a:solidFill>
                  <a:schemeClr val="accent1"/>
                </a:solidFill>
              </a:rPr>
              <a:t>close</a:t>
            </a:r>
            <a:r>
              <a:rPr lang="en-US" dirty="0"/>
              <a:t>(NGHTTP2_REFUSED_STREAM)</a:t>
            </a:r>
          </a:p>
          <a:p>
            <a:pPr marL="0" indent="0">
              <a:buNone/>
            </a:pPr>
            <a:r>
              <a:rPr lang="en-US" dirty="0"/>
              <a:t>      return</a:t>
            </a:r>
          </a:p>
          <a:p>
            <a:pPr marL="0" indent="0">
              <a:buNone/>
            </a:pPr>
            <a:r>
              <a:rPr lang="en-US" dirty="0"/>
              <a:t>    }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auth = new URL(`</a:t>
            </a:r>
            <a:r>
              <a:rPr lang="en-US" dirty="0" err="1"/>
              <a:t>tcp</a:t>
            </a:r>
            <a:r>
              <a:rPr lang="en-US" dirty="0"/>
              <a:t>://${headers[':authority']}`)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socket = </a:t>
            </a:r>
            <a:r>
              <a:rPr lang="en-US" dirty="0" err="1"/>
              <a:t>net.</a:t>
            </a:r>
            <a:r>
              <a:rPr lang="en-US" dirty="0" err="1">
                <a:solidFill>
                  <a:schemeClr val="accent1"/>
                </a:solidFill>
              </a:rPr>
              <a:t>connect</a:t>
            </a:r>
            <a:r>
              <a:rPr lang="en-US" dirty="0"/>
              <a:t>(</a:t>
            </a:r>
            <a:r>
              <a:rPr lang="en-US" dirty="0" err="1"/>
              <a:t>auth.port</a:t>
            </a:r>
            <a:r>
              <a:rPr lang="en-US" dirty="0"/>
              <a:t>, </a:t>
            </a:r>
            <a:r>
              <a:rPr lang="en-US" dirty="0" err="1"/>
              <a:t>auth.hostname</a:t>
            </a:r>
            <a:r>
              <a:rPr lang="en-US" dirty="0"/>
              <a:t>, () =&gt; {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stream.</a:t>
            </a:r>
            <a:r>
              <a:rPr lang="en-US" dirty="0" err="1">
                <a:solidFill>
                  <a:schemeClr val="accent1"/>
                </a:solidFill>
              </a:rPr>
              <a:t>respond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socket.</a:t>
            </a:r>
            <a:r>
              <a:rPr lang="en-US" dirty="0" err="1">
                <a:solidFill>
                  <a:schemeClr val="accent1"/>
                </a:solidFill>
              </a:rPr>
              <a:t>pipe</a:t>
            </a:r>
            <a:r>
              <a:rPr lang="en-US" dirty="0"/>
              <a:t>(stream)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stream.</a:t>
            </a:r>
            <a:r>
              <a:rPr lang="en-US" dirty="0" err="1">
                <a:solidFill>
                  <a:schemeClr val="accent1"/>
                </a:solidFill>
              </a:rPr>
              <a:t>pipe</a:t>
            </a:r>
            <a:r>
              <a:rPr lang="en-US" dirty="0"/>
              <a:t>(socket)</a:t>
            </a:r>
          </a:p>
          <a:p>
            <a:pPr marL="0" indent="0">
              <a:buNone/>
            </a:pPr>
            <a:r>
              <a:rPr lang="en-US" dirty="0"/>
              <a:t>    })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socket.</a:t>
            </a:r>
            <a:r>
              <a:rPr lang="en-US" dirty="0" err="1">
                <a:solidFill>
                  <a:schemeClr val="accent1"/>
                </a:solidFill>
              </a:rPr>
              <a:t>on</a:t>
            </a:r>
            <a:r>
              <a:rPr lang="en-US" dirty="0"/>
              <a:t>('error', (</a:t>
            </a:r>
            <a:r>
              <a:rPr lang="en-US" dirty="0">
                <a:solidFill>
                  <a:srgbClr val="C00000"/>
                </a:solidFill>
              </a:rPr>
              <a:t>error</a:t>
            </a:r>
            <a:r>
              <a:rPr lang="en-US" dirty="0"/>
              <a:t>) =&gt; { </a:t>
            </a:r>
            <a:r>
              <a:rPr lang="en-US" dirty="0" err="1"/>
              <a:t>stream.</a:t>
            </a:r>
            <a:r>
              <a:rPr lang="en-US" dirty="0" err="1">
                <a:solidFill>
                  <a:schemeClr val="accent1"/>
                </a:solidFill>
              </a:rPr>
              <a:t>close</a:t>
            </a:r>
            <a:r>
              <a:rPr lang="en-US" dirty="0"/>
              <a:t>(NGHTTP2_CONNECT_ERROR) })</a:t>
            </a:r>
          </a:p>
          <a:p>
            <a:pPr marL="0" indent="0">
              <a:buNone/>
            </a:pPr>
            <a:r>
              <a:rPr lang="en-US" dirty="0"/>
              <a:t>  })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proxy.</a:t>
            </a:r>
            <a:r>
              <a:rPr lang="en-US" dirty="0" err="1">
                <a:solidFill>
                  <a:schemeClr val="accent1"/>
                </a:solidFill>
              </a:rPr>
              <a:t>listen</a:t>
            </a:r>
            <a:r>
              <a:rPr lang="en-US" dirty="0"/>
              <a:t>(</a:t>
            </a:r>
            <a:r>
              <a:rPr lang="en-US" dirty="0">
                <a:solidFill>
                  <a:srgbClr val="C00000"/>
                </a:solidFill>
              </a:rPr>
              <a:t>0</a:t>
            </a:r>
            <a:r>
              <a:rPr lang="en-US" dirty="0"/>
              <a:t>, () =&gt; {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client = http2.</a:t>
            </a:r>
            <a:r>
              <a:rPr lang="en-US" dirty="0">
                <a:solidFill>
                  <a:schemeClr val="accent1"/>
                </a:solidFill>
              </a:rPr>
              <a:t>connect</a:t>
            </a:r>
            <a:r>
              <a:rPr lang="en-US" dirty="0"/>
              <a:t>(`http://localhost:${</a:t>
            </a:r>
            <a:r>
              <a:rPr lang="en-US" dirty="0" err="1"/>
              <a:t>proxy.</a:t>
            </a:r>
            <a:r>
              <a:rPr lang="en-US" dirty="0" err="1">
                <a:solidFill>
                  <a:schemeClr val="accent1"/>
                </a:solidFill>
              </a:rPr>
              <a:t>address</a:t>
            </a:r>
            <a:r>
              <a:rPr lang="en-US" dirty="0"/>
              <a:t>().port}`)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req = </a:t>
            </a:r>
            <a:r>
              <a:rPr lang="en-US" dirty="0" err="1"/>
              <a:t>client.</a:t>
            </a:r>
            <a:r>
              <a:rPr lang="en-US" dirty="0" err="1">
                <a:solidFill>
                  <a:schemeClr val="accent1"/>
                </a:solidFill>
              </a:rPr>
              <a:t>request</a:t>
            </a:r>
            <a:r>
              <a:rPr lang="en-US" dirty="0"/>
              <a:t>({ ':method': 'CONNECT’, ':authority': `localhost:${port}` })</a:t>
            </a:r>
          </a:p>
          <a:p>
            <a:pPr marL="0" indent="0">
              <a:buNone/>
            </a:pPr>
            <a:r>
              <a:rPr lang="en-US" dirty="0"/>
              <a:t>    let data = ''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req.</a:t>
            </a:r>
            <a:r>
              <a:rPr lang="en-US" dirty="0" err="1">
                <a:solidFill>
                  <a:schemeClr val="accent1"/>
                </a:solidFill>
              </a:rPr>
              <a:t>setEncoding</a:t>
            </a:r>
            <a:r>
              <a:rPr lang="en-US" dirty="0"/>
              <a:t>('utf8')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req.</a:t>
            </a:r>
            <a:r>
              <a:rPr lang="en-US" dirty="0" err="1">
                <a:solidFill>
                  <a:schemeClr val="accent1"/>
                </a:solidFill>
              </a:rPr>
              <a:t>on</a:t>
            </a:r>
            <a:r>
              <a:rPr lang="en-US" dirty="0"/>
              <a:t>('data', (</a:t>
            </a:r>
            <a:r>
              <a:rPr lang="en-US" dirty="0">
                <a:solidFill>
                  <a:srgbClr val="C00000"/>
                </a:solidFill>
              </a:rPr>
              <a:t>chunk</a:t>
            </a:r>
            <a:r>
              <a:rPr lang="en-US" dirty="0"/>
              <a:t>) =&gt; data += chunk)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req.</a:t>
            </a:r>
            <a:r>
              <a:rPr lang="en-US" dirty="0" err="1">
                <a:solidFill>
                  <a:schemeClr val="accent1"/>
                </a:solidFill>
              </a:rPr>
              <a:t>on</a:t>
            </a:r>
            <a:r>
              <a:rPr lang="en-US" dirty="0"/>
              <a:t>('end', () =&gt; {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client.</a:t>
            </a:r>
            <a:r>
              <a:rPr lang="en-US" dirty="0" err="1">
                <a:solidFill>
                  <a:schemeClr val="accent1"/>
                </a:solidFill>
              </a:rPr>
              <a:t>close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proxy.</a:t>
            </a:r>
            <a:r>
              <a:rPr lang="en-US" dirty="0" err="1">
                <a:solidFill>
                  <a:schemeClr val="accent1"/>
                </a:solidFill>
              </a:rPr>
              <a:t>close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server.</a:t>
            </a:r>
            <a:r>
              <a:rPr lang="en-US" dirty="0" err="1">
                <a:solidFill>
                  <a:schemeClr val="accent1"/>
                </a:solidFill>
              </a:rPr>
              <a:t>close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    })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req.</a:t>
            </a:r>
            <a:r>
              <a:rPr lang="en-US" dirty="0" err="1">
                <a:solidFill>
                  <a:schemeClr val="accent1"/>
                </a:solidFill>
              </a:rPr>
              <a:t>end</a:t>
            </a:r>
            <a:r>
              <a:rPr lang="en-US" dirty="0"/>
              <a:t>('hello')</a:t>
            </a:r>
          </a:p>
          <a:p>
            <a:pPr marL="0" indent="0">
              <a:buNone/>
            </a:pPr>
            <a:r>
              <a:rPr lang="en-US" dirty="0"/>
              <a:t>  })</a:t>
            </a:r>
          </a:p>
          <a:p>
            <a:pPr marL="0" indent="0">
              <a:buNone/>
            </a:pPr>
            <a:r>
              <a:rPr lang="en-US" dirty="0"/>
              <a:t>})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481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E6523-7995-450B-80C2-2197EDF84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Proxying using CONNECT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1EA23-E9ED-4A8C-87E8-02C38D153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5381625"/>
          </a:xfrm>
        </p:spPr>
        <p:txBody>
          <a:bodyPr numCol="2"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net = </a:t>
            </a:r>
            <a:r>
              <a:rPr lang="en-US" dirty="0">
                <a:solidFill>
                  <a:schemeClr val="accent1"/>
                </a:solidFill>
              </a:rPr>
              <a:t>require</a:t>
            </a:r>
            <a:r>
              <a:rPr lang="en-US" dirty="0"/>
              <a:t>('net')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http2 = </a:t>
            </a:r>
            <a:r>
              <a:rPr lang="en-US" dirty="0">
                <a:solidFill>
                  <a:schemeClr val="accent1"/>
                </a:solidFill>
              </a:rPr>
              <a:t>require</a:t>
            </a:r>
            <a:r>
              <a:rPr lang="en-US" dirty="0"/>
              <a:t>('http2')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{ URL } = </a:t>
            </a:r>
            <a:r>
              <a:rPr lang="en-US" dirty="0">
                <a:solidFill>
                  <a:schemeClr val="accent1"/>
                </a:solidFill>
              </a:rPr>
              <a:t>require</a:t>
            </a:r>
            <a:r>
              <a:rPr lang="en-US" dirty="0"/>
              <a:t>('</a:t>
            </a:r>
            <a:r>
              <a:rPr lang="en-US" dirty="0" err="1"/>
              <a:t>url</a:t>
            </a:r>
            <a:r>
              <a:rPr lang="en-US" dirty="0"/>
              <a:t>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{ NGHTTP2_CONNECT_ERROR, NGHTTP2_REFUSED_STREAM } = http2.constants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server = </a:t>
            </a:r>
            <a:r>
              <a:rPr lang="en-US" dirty="0" err="1"/>
              <a:t>net.</a:t>
            </a:r>
            <a:r>
              <a:rPr lang="en-US" dirty="0" err="1">
                <a:solidFill>
                  <a:schemeClr val="accent1"/>
                </a:solidFill>
              </a:rPr>
              <a:t>createServer</a:t>
            </a:r>
            <a:r>
              <a:rPr lang="en-US" dirty="0"/>
              <a:t>((</a:t>
            </a:r>
            <a:r>
              <a:rPr lang="en-US" dirty="0">
                <a:solidFill>
                  <a:srgbClr val="C00000"/>
                </a:solidFill>
              </a:rPr>
              <a:t>socket</a:t>
            </a:r>
            <a:r>
              <a:rPr lang="en-US" dirty="0"/>
              <a:t>) =&gt; {</a:t>
            </a:r>
          </a:p>
          <a:p>
            <a:pPr marL="0" indent="0">
              <a:buNone/>
            </a:pPr>
            <a:r>
              <a:rPr lang="en-US" dirty="0"/>
              <a:t>  let data = ''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socket.</a:t>
            </a:r>
            <a:r>
              <a:rPr lang="en-US" dirty="0" err="1">
                <a:solidFill>
                  <a:schemeClr val="accent1"/>
                </a:solidFill>
              </a:rPr>
              <a:t>setEncoding</a:t>
            </a:r>
            <a:r>
              <a:rPr lang="en-US" dirty="0"/>
              <a:t>('utf8')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socket.</a:t>
            </a:r>
            <a:r>
              <a:rPr lang="en-US" dirty="0" err="1">
                <a:solidFill>
                  <a:schemeClr val="accent1"/>
                </a:solidFill>
              </a:rPr>
              <a:t>on</a:t>
            </a:r>
            <a:r>
              <a:rPr lang="en-US" dirty="0"/>
              <a:t>('data', (chunk) =&gt; data += chunk)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socket.</a:t>
            </a:r>
            <a:r>
              <a:rPr lang="en-US" dirty="0" err="1">
                <a:solidFill>
                  <a:schemeClr val="accent1"/>
                </a:solidFill>
              </a:rPr>
              <a:t>end</a:t>
            </a:r>
            <a:r>
              <a:rPr lang="en-US" dirty="0"/>
              <a:t>('hello')</a:t>
            </a:r>
          </a:p>
          <a:p>
            <a:pPr marL="0" indent="0">
              <a:buNone/>
            </a:pPr>
            <a:r>
              <a:rPr lang="en-US" dirty="0"/>
              <a:t>})</a:t>
            </a:r>
          </a:p>
          <a:p>
            <a:pPr marL="0" indent="0">
              <a:buNone/>
            </a:pPr>
            <a:r>
              <a:rPr lang="en-US" dirty="0" err="1"/>
              <a:t>server.listen</a:t>
            </a:r>
            <a:r>
              <a:rPr lang="en-US" dirty="0"/>
              <a:t>(</a:t>
            </a:r>
            <a:r>
              <a:rPr lang="en-US" dirty="0">
                <a:solidFill>
                  <a:srgbClr val="C00000"/>
                </a:solidFill>
              </a:rPr>
              <a:t>0</a:t>
            </a:r>
            <a:r>
              <a:rPr lang="en-US" dirty="0"/>
              <a:t>, () =&gt;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port = </a:t>
            </a:r>
            <a:r>
              <a:rPr lang="en-US" dirty="0" err="1"/>
              <a:t>server.</a:t>
            </a:r>
            <a:r>
              <a:rPr lang="en-US" dirty="0" err="1">
                <a:solidFill>
                  <a:schemeClr val="accent1"/>
                </a:solidFill>
              </a:rPr>
              <a:t>address</a:t>
            </a:r>
            <a:r>
              <a:rPr lang="en-US" dirty="0"/>
              <a:t>().port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proxy = http2.</a:t>
            </a:r>
            <a:r>
              <a:rPr lang="en-US" dirty="0">
                <a:solidFill>
                  <a:schemeClr val="accent1"/>
                </a:solidFill>
              </a:rPr>
              <a:t>createServer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proxy.</a:t>
            </a:r>
            <a:r>
              <a:rPr lang="en-US" dirty="0" err="1">
                <a:solidFill>
                  <a:schemeClr val="accent1"/>
                </a:solidFill>
              </a:rPr>
              <a:t>on</a:t>
            </a:r>
            <a:r>
              <a:rPr lang="en-US" dirty="0"/>
              <a:t>('stream', (</a:t>
            </a:r>
            <a:r>
              <a:rPr lang="en-US" dirty="0">
                <a:solidFill>
                  <a:srgbClr val="C00000"/>
                </a:solidFill>
              </a:rPr>
              <a:t>stream</a:t>
            </a:r>
            <a:r>
              <a:rPr lang="en-US" dirty="0"/>
              <a:t>, </a:t>
            </a:r>
            <a:r>
              <a:rPr lang="en-US" dirty="0">
                <a:solidFill>
                  <a:srgbClr val="C00000"/>
                </a:solidFill>
              </a:rPr>
              <a:t>headers</a:t>
            </a:r>
            <a:r>
              <a:rPr lang="en-US" dirty="0"/>
              <a:t>) =&gt; {</a:t>
            </a:r>
          </a:p>
          <a:p>
            <a:pPr marL="0" indent="0">
              <a:buNone/>
            </a:pPr>
            <a:r>
              <a:rPr lang="en-US" dirty="0"/>
              <a:t>    if (headers[':method] !== 'CONNECT') {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stream.</a:t>
            </a:r>
            <a:r>
              <a:rPr lang="en-US" dirty="0" err="1">
                <a:solidFill>
                  <a:schemeClr val="accent1"/>
                </a:solidFill>
              </a:rPr>
              <a:t>close</a:t>
            </a:r>
            <a:r>
              <a:rPr lang="en-US" dirty="0"/>
              <a:t>(NGHTTP2_REFUSED_STREAM)</a:t>
            </a:r>
          </a:p>
          <a:p>
            <a:pPr marL="0" indent="0">
              <a:buNone/>
            </a:pPr>
            <a:r>
              <a:rPr lang="en-US" dirty="0"/>
              <a:t>      return</a:t>
            </a:r>
          </a:p>
          <a:p>
            <a:pPr marL="0" indent="0">
              <a:buNone/>
            </a:pPr>
            <a:r>
              <a:rPr lang="en-US" dirty="0"/>
              <a:t>    }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auth = new URL(`</a:t>
            </a:r>
            <a:r>
              <a:rPr lang="en-US" dirty="0" err="1"/>
              <a:t>tcp</a:t>
            </a:r>
            <a:r>
              <a:rPr lang="en-US" dirty="0"/>
              <a:t>://${headers[':authority']}`)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socket = </a:t>
            </a:r>
            <a:r>
              <a:rPr lang="en-US" dirty="0" err="1"/>
              <a:t>net.</a:t>
            </a:r>
            <a:r>
              <a:rPr lang="en-US" dirty="0" err="1">
                <a:solidFill>
                  <a:schemeClr val="accent1"/>
                </a:solidFill>
              </a:rPr>
              <a:t>connect</a:t>
            </a:r>
            <a:r>
              <a:rPr lang="en-US" dirty="0"/>
              <a:t>(</a:t>
            </a:r>
            <a:r>
              <a:rPr lang="en-US" dirty="0" err="1"/>
              <a:t>auth.port</a:t>
            </a:r>
            <a:r>
              <a:rPr lang="en-US" dirty="0"/>
              <a:t>, </a:t>
            </a:r>
            <a:r>
              <a:rPr lang="en-US" dirty="0" err="1"/>
              <a:t>auth.hostname</a:t>
            </a:r>
            <a:r>
              <a:rPr lang="en-US" dirty="0"/>
              <a:t>, () =&gt; {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stream.</a:t>
            </a:r>
            <a:r>
              <a:rPr lang="en-US" dirty="0" err="1">
                <a:solidFill>
                  <a:schemeClr val="accent1"/>
                </a:solidFill>
              </a:rPr>
              <a:t>respond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socket.</a:t>
            </a:r>
            <a:r>
              <a:rPr lang="en-US" dirty="0" err="1">
                <a:solidFill>
                  <a:schemeClr val="accent1"/>
                </a:solidFill>
              </a:rPr>
              <a:t>pipe</a:t>
            </a:r>
            <a:r>
              <a:rPr lang="en-US" dirty="0"/>
              <a:t>(stream)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stream.</a:t>
            </a:r>
            <a:r>
              <a:rPr lang="en-US" dirty="0" err="1">
                <a:solidFill>
                  <a:schemeClr val="accent1"/>
                </a:solidFill>
              </a:rPr>
              <a:t>pipe</a:t>
            </a:r>
            <a:r>
              <a:rPr lang="en-US" dirty="0"/>
              <a:t>(socket)</a:t>
            </a:r>
          </a:p>
          <a:p>
            <a:pPr marL="0" indent="0">
              <a:buNone/>
            </a:pPr>
            <a:r>
              <a:rPr lang="en-US" dirty="0"/>
              <a:t>    })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socket.</a:t>
            </a:r>
            <a:r>
              <a:rPr lang="en-US" dirty="0" err="1">
                <a:solidFill>
                  <a:schemeClr val="accent1"/>
                </a:solidFill>
              </a:rPr>
              <a:t>on</a:t>
            </a:r>
            <a:r>
              <a:rPr lang="en-US" dirty="0"/>
              <a:t>('error', (</a:t>
            </a:r>
            <a:r>
              <a:rPr lang="en-US" dirty="0">
                <a:solidFill>
                  <a:srgbClr val="C00000"/>
                </a:solidFill>
              </a:rPr>
              <a:t>error</a:t>
            </a:r>
            <a:r>
              <a:rPr lang="en-US" dirty="0"/>
              <a:t>) =&gt; { </a:t>
            </a:r>
            <a:r>
              <a:rPr lang="en-US" dirty="0" err="1"/>
              <a:t>stream.</a:t>
            </a:r>
            <a:r>
              <a:rPr lang="en-US" dirty="0" err="1">
                <a:solidFill>
                  <a:schemeClr val="accent1"/>
                </a:solidFill>
              </a:rPr>
              <a:t>close</a:t>
            </a:r>
            <a:r>
              <a:rPr lang="en-US" dirty="0"/>
              <a:t>(NGHTTP2_CONNECT_ERROR) })</a:t>
            </a:r>
          </a:p>
          <a:p>
            <a:pPr marL="0" indent="0">
              <a:buNone/>
            </a:pPr>
            <a:r>
              <a:rPr lang="en-US" dirty="0"/>
              <a:t>  })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proxy.</a:t>
            </a:r>
            <a:r>
              <a:rPr lang="en-US" dirty="0" err="1">
                <a:solidFill>
                  <a:schemeClr val="accent1"/>
                </a:solidFill>
              </a:rPr>
              <a:t>listen</a:t>
            </a:r>
            <a:r>
              <a:rPr lang="en-US" dirty="0"/>
              <a:t>(</a:t>
            </a:r>
            <a:r>
              <a:rPr lang="en-US" dirty="0">
                <a:solidFill>
                  <a:srgbClr val="C00000"/>
                </a:solidFill>
              </a:rPr>
              <a:t>0</a:t>
            </a:r>
            <a:r>
              <a:rPr lang="en-US" dirty="0"/>
              <a:t>, () =&gt; {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client = http2.</a:t>
            </a:r>
            <a:r>
              <a:rPr lang="en-US" dirty="0">
                <a:solidFill>
                  <a:schemeClr val="accent1"/>
                </a:solidFill>
              </a:rPr>
              <a:t>connect</a:t>
            </a:r>
            <a:r>
              <a:rPr lang="en-US" dirty="0"/>
              <a:t>(`http://localhost:${</a:t>
            </a:r>
            <a:r>
              <a:rPr lang="en-US" dirty="0" err="1"/>
              <a:t>proxy.</a:t>
            </a:r>
            <a:r>
              <a:rPr lang="en-US" dirty="0" err="1">
                <a:solidFill>
                  <a:schemeClr val="accent1"/>
                </a:solidFill>
              </a:rPr>
              <a:t>address</a:t>
            </a:r>
            <a:r>
              <a:rPr lang="en-US" dirty="0"/>
              <a:t>().port}`)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chemeClr val="accent1"/>
                </a:solidFill>
              </a:rPr>
              <a:t>const</a:t>
            </a:r>
            <a:r>
              <a:rPr lang="en-US" dirty="0"/>
              <a:t> req = </a:t>
            </a:r>
            <a:r>
              <a:rPr lang="en-US" dirty="0" err="1"/>
              <a:t>client.</a:t>
            </a:r>
            <a:r>
              <a:rPr lang="en-US" dirty="0" err="1">
                <a:solidFill>
                  <a:schemeClr val="accent1"/>
                </a:solidFill>
              </a:rPr>
              <a:t>request</a:t>
            </a:r>
            <a:r>
              <a:rPr lang="en-US" dirty="0"/>
              <a:t>({ ':method': 'CONNECT’, ':authority': `localhost:${port}` })</a:t>
            </a:r>
          </a:p>
          <a:p>
            <a:pPr marL="0" indent="0">
              <a:buNone/>
            </a:pPr>
            <a:r>
              <a:rPr lang="en-US" dirty="0"/>
              <a:t>    let data = ''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req.</a:t>
            </a:r>
            <a:r>
              <a:rPr lang="en-US" dirty="0" err="1">
                <a:solidFill>
                  <a:schemeClr val="accent1"/>
                </a:solidFill>
              </a:rPr>
              <a:t>setEncoding</a:t>
            </a:r>
            <a:r>
              <a:rPr lang="en-US" dirty="0"/>
              <a:t>('utf8')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req.</a:t>
            </a:r>
            <a:r>
              <a:rPr lang="en-US" dirty="0" err="1">
                <a:solidFill>
                  <a:schemeClr val="accent1"/>
                </a:solidFill>
              </a:rPr>
              <a:t>on</a:t>
            </a:r>
            <a:r>
              <a:rPr lang="en-US" dirty="0"/>
              <a:t>('data', (</a:t>
            </a:r>
            <a:r>
              <a:rPr lang="en-US" dirty="0">
                <a:solidFill>
                  <a:srgbClr val="C00000"/>
                </a:solidFill>
              </a:rPr>
              <a:t>chunk</a:t>
            </a:r>
            <a:r>
              <a:rPr lang="en-US" dirty="0"/>
              <a:t>) =&gt; data += chunk)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req.</a:t>
            </a:r>
            <a:r>
              <a:rPr lang="en-US" dirty="0" err="1">
                <a:solidFill>
                  <a:schemeClr val="accent1"/>
                </a:solidFill>
              </a:rPr>
              <a:t>on</a:t>
            </a:r>
            <a:r>
              <a:rPr lang="en-US" dirty="0"/>
              <a:t>('end', () =&gt; {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client.</a:t>
            </a:r>
            <a:r>
              <a:rPr lang="en-US" dirty="0" err="1">
                <a:solidFill>
                  <a:schemeClr val="accent1"/>
                </a:solidFill>
              </a:rPr>
              <a:t>close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proxy.</a:t>
            </a:r>
            <a:r>
              <a:rPr lang="en-US" dirty="0" err="1">
                <a:solidFill>
                  <a:schemeClr val="accent1"/>
                </a:solidFill>
              </a:rPr>
              <a:t>close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server.</a:t>
            </a:r>
            <a:r>
              <a:rPr lang="en-US" dirty="0" err="1">
                <a:solidFill>
                  <a:schemeClr val="accent1"/>
                </a:solidFill>
              </a:rPr>
              <a:t>close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    })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req.</a:t>
            </a:r>
            <a:r>
              <a:rPr lang="en-US" dirty="0" err="1">
                <a:solidFill>
                  <a:schemeClr val="accent1"/>
                </a:solidFill>
              </a:rPr>
              <a:t>end</a:t>
            </a:r>
            <a:r>
              <a:rPr lang="en-US" dirty="0"/>
              <a:t>('hello')</a:t>
            </a:r>
          </a:p>
          <a:p>
            <a:pPr marL="0" indent="0">
              <a:buNone/>
            </a:pPr>
            <a:r>
              <a:rPr lang="en-US" dirty="0"/>
              <a:t>  })</a:t>
            </a:r>
          </a:p>
          <a:p>
            <a:pPr marL="0" indent="0">
              <a:buNone/>
            </a:pPr>
            <a:r>
              <a:rPr lang="en-US" dirty="0"/>
              <a:t>})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1FC8EF72-76D8-48BE-837C-E382C689F154}"/>
              </a:ext>
            </a:extLst>
          </p:cNvPr>
          <p:cNvSpPr/>
          <p:nvPr/>
        </p:nvSpPr>
        <p:spPr>
          <a:xfrm>
            <a:off x="8264981" y="4257160"/>
            <a:ext cx="3855308" cy="2496065"/>
          </a:xfrm>
          <a:prstGeom prst="cloudCallout">
            <a:avLst>
              <a:gd name="adj1" fmla="val -86276"/>
              <a:gd name="adj2" fmla="val -35359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/>
              <a:t>The CONNECT tunnel uses a single HTTP/2 Stream… which means you can open multiple tunnels over a single HTTP/2 Connection.</a:t>
            </a:r>
          </a:p>
        </p:txBody>
      </p:sp>
    </p:spTree>
    <p:extLst>
      <p:ext uri="{BB962C8B-B14F-4D97-AF65-F5344CB8AC3E}">
        <p14:creationId xmlns:p14="http://schemas.microsoft.com/office/powerpoint/2010/main" val="2226274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1685-81D5-4F3A-B435-B1A866C22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Source Code Pro" panose="020B0509030403020204" pitchFamily="49" charset="0"/>
              </a:rPr>
              <a:t>http:// hello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E92B-A8D0-43EC-A752-25AC91B05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http2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(‘http2’)</a:t>
            </a:r>
            <a:endParaRPr lang="en-US" dirty="0">
              <a:solidFill>
                <a:schemeClr val="accent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server = http2.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(‘stream’, (</a:t>
            </a:r>
            <a:r>
              <a:rPr lang="en-US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stream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headers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stream.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‘:status’: </a:t>
            </a:r>
            <a:r>
              <a:rPr lang="en-US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200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stream.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(‘hello world’)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listen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8000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82007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206A-A222-432A-92C1-5D897FC75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about Debugging?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DBD667-BB3A-4402-AB60-71A4A6B07F2E}"/>
              </a:ext>
            </a:extLst>
          </p:cNvPr>
          <p:cNvSpPr txBox="1"/>
          <p:nvPr/>
        </p:nvSpPr>
        <p:spPr>
          <a:xfrm>
            <a:off x="306160" y="1608900"/>
            <a:ext cx="11520079" cy="452431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Client:</a:t>
            </a:r>
            <a:endParaRPr lang="en-US" sz="24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n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ghttp2 -v   (verbose)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Server: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NODE_DEBUG=http2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NODE_DEBUG_NATIVE=http2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@code and Chrome </a:t>
            </a:r>
            <a:r>
              <a:rPr lang="en-US" sz="2400" b="1" dirty="0" err="1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DevTools</a:t>
            </a:r>
            <a:r>
              <a:rPr lang="en-US" sz="24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 Debuggers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Want even more?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node –trace-event-categories </a:t>
            </a:r>
            <a:r>
              <a:rPr lang="en-US" sz="2400" b="1" dirty="0" err="1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node.async_hooks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228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3D6F0-3DED-488B-AE8B-0A97C353D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left to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D6504-E391-48ED-A8D3-F4EBA4AB9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749" y="1825625"/>
            <a:ext cx="6317974" cy="4351338"/>
          </a:xfrm>
        </p:spPr>
        <p:txBody>
          <a:bodyPr/>
          <a:lstStyle/>
          <a:p>
            <a:r>
              <a:rPr lang="en-US" dirty="0"/>
              <a:t>We still have a few bugs to work out</a:t>
            </a:r>
          </a:p>
          <a:p>
            <a:r>
              <a:rPr lang="en-US" dirty="0"/>
              <a:t>Enabling detailed http2 trace events</a:t>
            </a:r>
          </a:p>
          <a:p>
            <a:r>
              <a:rPr lang="en-US" dirty="0"/>
              <a:t>A better client would be nice</a:t>
            </a:r>
          </a:p>
          <a:p>
            <a:endParaRPr lang="en-US" dirty="0"/>
          </a:p>
          <a:p>
            <a:r>
              <a:rPr lang="en-US" dirty="0"/>
              <a:t>Mostly it depends on you</a:t>
            </a:r>
          </a:p>
          <a:p>
            <a:pPr lvl="1"/>
            <a:r>
              <a:rPr lang="en-US" dirty="0"/>
              <a:t>Build stuff</a:t>
            </a:r>
          </a:p>
          <a:p>
            <a:pPr lvl="2"/>
            <a:r>
              <a:rPr lang="en-US" dirty="0"/>
              <a:t>Tell us what works, and what doesn’t.</a:t>
            </a:r>
          </a:p>
          <a:p>
            <a:pPr lvl="2"/>
            <a:r>
              <a:rPr lang="en-US" dirty="0"/>
              <a:t>Tell us what’s useful, and what’s not.</a:t>
            </a:r>
          </a:p>
          <a:p>
            <a:pPr lvl="1"/>
            <a:r>
              <a:rPr lang="en-US" b="1" i="1" u="sng" dirty="0"/>
              <a:t>We need feedback from implementers</a:t>
            </a:r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BF053107-30FB-47FE-90C1-A639628BFF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819" y="2029619"/>
            <a:ext cx="5257800" cy="39433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4CBDA7-180B-44AC-A4C9-44CBE339F703}"/>
              </a:ext>
            </a:extLst>
          </p:cNvPr>
          <p:cNvSpPr txBox="1"/>
          <p:nvPr/>
        </p:nvSpPr>
        <p:spPr>
          <a:xfrm>
            <a:off x="7531559" y="6004084"/>
            <a:ext cx="3416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(Yes, yes you should)</a:t>
            </a:r>
          </a:p>
        </p:txBody>
      </p:sp>
    </p:spTree>
    <p:extLst>
      <p:ext uri="{BB962C8B-B14F-4D97-AF65-F5344CB8AC3E}">
        <p14:creationId xmlns:p14="http://schemas.microsoft.com/office/powerpoint/2010/main" val="9983164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885D57E-ACF4-48C6-AFF3-A82CDE0650A9}"/>
              </a:ext>
            </a:extLst>
          </p:cNvPr>
          <p:cNvSpPr/>
          <p:nvPr/>
        </p:nvSpPr>
        <p:spPr>
          <a:xfrm>
            <a:off x="8239450" y="5056811"/>
            <a:ext cx="4037893" cy="1074990"/>
          </a:xfrm>
          <a:prstGeom prst="roundRect">
            <a:avLst/>
          </a:prstGeom>
          <a:solidFill>
            <a:schemeClr val="tx1">
              <a:lumMod val="75000"/>
              <a:lumOff val="25000"/>
              <a:alpha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593F00-D673-4DA1-BC01-B19BFA1F8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430" y="726200"/>
            <a:ext cx="9480997" cy="845023"/>
          </a:xfrm>
        </p:spPr>
        <p:txBody>
          <a:bodyPr/>
          <a:lstStyle/>
          <a:p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Thank you.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9B9FD4-8EBF-412E-A4EE-890AAA134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7344" y="5094195"/>
            <a:ext cx="4137338" cy="105606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@jasnell</a:t>
            </a:r>
          </a:p>
          <a:p>
            <a:r>
              <a:rPr lang="en-US" sz="1900" dirty="0"/>
              <a:t>jasnell@nearform.com</a:t>
            </a:r>
          </a:p>
          <a:p>
            <a:r>
              <a:rPr lang="en-US" sz="1900" dirty="0"/>
              <a:t>jasnell@gmail.com</a:t>
            </a:r>
          </a:p>
        </p:txBody>
      </p:sp>
    </p:spTree>
    <p:extLst>
      <p:ext uri="{BB962C8B-B14F-4D97-AF65-F5344CB8AC3E}">
        <p14:creationId xmlns:p14="http://schemas.microsoft.com/office/powerpoint/2010/main" val="1127034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8B30E-D2C4-43D4-8435-77C06516F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 hello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8166F-2244-4937-9AF2-C0B7239CE5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http2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(‘http2’)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cert =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readFileSync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my.cert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key =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readFileSync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my.key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</a:t>
            </a:r>
            <a:endParaRPr lang="en-US" dirty="0">
              <a:solidFill>
                <a:schemeClr val="accent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server = http2.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createSecureServer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cert, key 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(‘stream’, (</a:t>
            </a:r>
            <a:r>
              <a:rPr lang="en-US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stream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headers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stream.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‘:status’: </a:t>
            </a:r>
            <a:r>
              <a:rPr lang="en-US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200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stream.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(‘hello world’)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listen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8443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61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206A-A222-432A-92C1-5D897FC75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Can you actually deploy and use it?</a:t>
            </a:r>
          </a:p>
        </p:txBody>
      </p:sp>
      <p:pic>
        <p:nvPicPr>
          <p:cNvPr id="3074" name="Picture 2" descr="Image result for yes meme">
            <a:extLst>
              <a:ext uri="{FF2B5EF4-FFF2-40B4-BE49-F238E27FC236}">
                <a16:creationId xmlns:a16="http://schemas.microsoft.com/office/drawing/2014/main" id="{3F9D7625-B503-4885-A99A-DCAC88A5D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9450" y="1929956"/>
            <a:ext cx="5753100" cy="431482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311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1685-81D5-4F3A-B435-B1A866C22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Source Code Pro" panose="020B0509030403020204" pitchFamily="49" charset="0"/>
              </a:rPr>
              <a:t>npm</a:t>
            </a:r>
            <a:r>
              <a:rPr lang="en-US" dirty="0">
                <a:ea typeface="Source Code Pro" panose="020B0509030403020204" pitchFamily="49" charset="0"/>
              </a:rPr>
              <a:t> install </a:t>
            </a:r>
            <a:r>
              <a:rPr lang="en-US" dirty="0" err="1">
                <a:ea typeface="Source Code Pro" panose="020B0509030403020204" pitchFamily="49" charset="0"/>
              </a:rPr>
              <a:t>fastify</a:t>
            </a:r>
            <a:endParaRPr lang="en-US" dirty="0">
              <a:ea typeface="Source Code Pro" panose="020B050903040302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E92B-A8D0-43EC-A752-25AC91B05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0200"/>
            <a:ext cx="10515600" cy="50689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fs = </a:t>
            </a:r>
            <a:r>
              <a:rPr lang="en-US" sz="15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('fs')</a:t>
            </a:r>
          </a:p>
          <a:p>
            <a:pPr marL="0" indent="0">
              <a:buNone/>
            </a:pPr>
            <a:r>
              <a:rPr lang="en-US" sz="15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path = </a:t>
            </a:r>
            <a:r>
              <a:rPr lang="en-US" sz="15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('path')</a:t>
            </a:r>
          </a:p>
          <a:p>
            <a:pPr marL="0" indent="0">
              <a:buNone/>
            </a:pPr>
            <a:r>
              <a:rPr lang="en-US" sz="15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15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fastify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US" sz="15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sz="15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fastify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')({</a:t>
            </a:r>
          </a:p>
          <a:p>
            <a:pPr marL="0" indent="0">
              <a:buNone/>
            </a:pP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http2: true,</a:t>
            </a:r>
          </a:p>
          <a:p>
            <a:pPr marL="0" indent="0">
              <a:buNone/>
            </a:pP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https: {</a:t>
            </a:r>
          </a:p>
          <a:p>
            <a:pPr marL="0" indent="0">
              <a:buNone/>
            </a:pP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key: </a:t>
            </a:r>
            <a:r>
              <a:rPr lang="en-US" sz="15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fs.</a:t>
            </a:r>
            <a:r>
              <a:rPr lang="en-US" sz="15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readFileSync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sz="15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fastify.key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'),</a:t>
            </a:r>
          </a:p>
          <a:p>
            <a:pPr marL="0" indent="0">
              <a:buNone/>
            </a:pP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cert: </a:t>
            </a:r>
            <a:r>
              <a:rPr lang="en-US" sz="15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fs.</a:t>
            </a:r>
            <a:r>
              <a:rPr lang="en-US" sz="15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readFileSync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sz="15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fastify.cert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</a:t>
            </a:r>
          </a:p>
          <a:p>
            <a:pPr marL="0" indent="0">
              <a:buNone/>
            </a:pP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endParaRPr lang="en-US" sz="15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sz="15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fastify.</a:t>
            </a:r>
            <a:r>
              <a:rPr lang="en-US" sz="15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('/', function (</a:t>
            </a:r>
            <a:r>
              <a:rPr lang="en-US" sz="15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sz="15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reply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-US" sz="15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reply.</a:t>
            </a:r>
            <a:r>
              <a:rPr lang="en-US" sz="15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code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sz="15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200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).send({ hello: 'world' })</a:t>
            </a:r>
          </a:p>
          <a:p>
            <a:pPr marL="0" indent="0">
              <a:buNone/>
            </a:pP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endParaRPr lang="en-US" sz="15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sz="15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fastify.</a:t>
            </a:r>
            <a:r>
              <a:rPr lang="en-US" sz="15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listen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sz="15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3000</a:t>
            </a:r>
            <a:r>
              <a:rPr lang="en-US" sz="15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pic>
        <p:nvPicPr>
          <p:cNvPr id="6148" name="Picture 4" descr="Image result for fastify logo">
            <a:extLst>
              <a:ext uri="{FF2B5EF4-FFF2-40B4-BE49-F238E27FC236}">
                <a16:creationId xmlns:a16="http://schemas.microsoft.com/office/drawing/2014/main" id="{EA7FFD58-D358-4473-BCC6-DC7E30C12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448" y="5600769"/>
            <a:ext cx="2479589" cy="760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9532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339A-74C7-4563-801F-7D126C1F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npm</a:t>
            </a:r>
            <a:r>
              <a:rPr lang="en-US" dirty="0"/>
              <a:t> install </a:t>
            </a:r>
            <a:r>
              <a:rPr lang="en-US" dirty="0" err="1"/>
              <a:t>restify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26299-317A-4991-BB5B-F279619DE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0594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fs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('fs')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restify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restify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srv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restify.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http2: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cert: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readFileSync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my.key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'),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key: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readFileSync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my.cert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'),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ca: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readFileSync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my.csr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});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srv.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('/', function(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next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send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hello: 'world' });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next();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});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srv.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listen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(3000);</a:t>
            </a:r>
            <a:endParaRPr lang="en-US" dirty="0">
              <a:solidFill>
                <a:srgbClr val="C000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7170" name="Picture 2" descr="Image result for restify logo">
            <a:extLst>
              <a:ext uri="{FF2B5EF4-FFF2-40B4-BE49-F238E27FC236}">
                <a16:creationId xmlns:a16="http://schemas.microsoft.com/office/drawing/2014/main" id="{DE39F4BD-DD2B-4166-B7E1-192A72FB3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1068" y="5123208"/>
            <a:ext cx="1573427" cy="1573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9934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339A-74C7-4563-801F-7D126C1F7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npm</a:t>
            </a:r>
            <a:r>
              <a:rPr lang="en-US" dirty="0"/>
              <a:t> install </a:t>
            </a:r>
            <a:r>
              <a:rPr lang="en-US" dirty="0" err="1"/>
              <a:t>hapi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26299-317A-4991-BB5B-F279619DE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0594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hapi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hapi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http2 =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require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('http2’)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const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hapi.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listener: http2.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createSecureServer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cert: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readFileSync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my.cert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'), key: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fs.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readFileSync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(‘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my.key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') }),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port: 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8888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host: 'localhost'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method: 'GET', path: '/', handler: (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) =&gt; 'Hello World!' })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async function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init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await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server.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console.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(`Server running at ${</a:t>
            </a:r>
            <a:r>
              <a:rPr lang="en-US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server.info.uri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}`)</a:t>
            </a:r>
          </a:p>
          <a:p>
            <a:pPr marL="0" indent="0">
              <a:buNone/>
            </a:pP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init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</p:txBody>
      </p:sp>
      <p:pic>
        <p:nvPicPr>
          <p:cNvPr id="8194" name="Picture 2" descr="Image result for hapi logo">
            <a:extLst>
              <a:ext uri="{FF2B5EF4-FFF2-40B4-BE49-F238E27FC236}">
                <a16:creationId xmlns:a16="http://schemas.microsoft.com/office/drawing/2014/main" id="{7692A39E-B9A3-4DB5-ACEB-268255D46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1643" y="5236293"/>
            <a:ext cx="1806018" cy="1256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664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2206A-A222-432A-92C1-5D897FC75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But what about the middleware?</a:t>
            </a:r>
          </a:p>
        </p:txBody>
      </p:sp>
      <p:pic>
        <p:nvPicPr>
          <p:cNvPr id="4098" name="Picture 2" descr="Image result for reverse proxy meme">
            <a:extLst>
              <a:ext uri="{FF2B5EF4-FFF2-40B4-BE49-F238E27FC236}">
                <a16:creationId xmlns:a16="http://schemas.microsoft.com/office/drawing/2014/main" id="{CBD804D8-200F-4E27-ABEF-C2BCED49B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136" y="1690688"/>
            <a:ext cx="6223728" cy="466779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814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4347</TotalTime>
  <Words>2984</Words>
  <Application>Microsoft Office PowerPoint</Application>
  <PresentationFormat>Widescreen</PresentationFormat>
  <Paragraphs>414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Source Code Pro</vt:lpstr>
      <vt:lpstr>Office Theme</vt:lpstr>
      <vt:lpstr>require(‘http2’)</vt:lpstr>
      <vt:lpstr>One year ago…</vt:lpstr>
      <vt:lpstr>http:// hello world</vt:lpstr>
      <vt:lpstr>https:// hello world</vt:lpstr>
      <vt:lpstr>Can you actually deploy and use it?</vt:lpstr>
      <vt:lpstr>npm install fastify</vt:lpstr>
      <vt:lpstr>npm install restify</vt:lpstr>
      <vt:lpstr>npm install hapi</vt:lpstr>
      <vt:lpstr>But what about the middleware?</vt:lpstr>
      <vt:lpstr>nginx reverse proxy to http2 server?</vt:lpstr>
      <vt:lpstr>nghttpx works tho!  (https://nghttp2.org)</vt:lpstr>
      <vt:lpstr>So does fastify-http-proxy!</vt:lpstr>
      <vt:lpstr>How’s the performance?</vt:lpstr>
      <vt:lpstr>benchmarks</vt:lpstr>
      <vt:lpstr>the setup…</vt:lpstr>
      <vt:lpstr>the results: http/1</vt:lpstr>
      <vt:lpstr>the results: http/1</vt:lpstr>
      <vt:lpstr>the results: http/2</vt:lpstr>
      <vt:lpstr>the results: http/2</vt:lpstr>
      <vt:lpstr>What about WebSockets?</vt:lpstr>
      <vt:lpstr>tls + http/2 + http/1 + websockets</vt:lpstr>
      <vt:lpstr>tls + http/2 + http/1 + websockets</vt:lpstr>
      <vt:lpstr>tls + http/2 + http/1 + websockets</vt:lpstr>
      <vt:lpstr>tls + http/2 + http/1 + websockets</vt:lpstr>
      <vt:lpstr>Some other fun stuff to try…</vt:lpstr>
      <vt:lpstr>Server-sent events</vt:lpstr>
      <vt:lpstr>Server-pushed Streams</vt:lpstr>
      <vt:lpstr>Proxying using CONNECT</vt:lpstr>
      <vt:lpstr>Proxying using CONNECT</vt:lpstr>
      <vt:lpstr>What about Debugging?</vt:lpstr>
      <vt:lpstr>What’s left to do?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require(‘http2’)</dc:title>
  <dc:creator>James Snell</dc:creator>
  <cp:lastModifiedBy>James Snell</cp:lastModifiedBy>
  <cp:revision>74</cp:revision>
  <dcterms:created xsi:type="dcterms:W3CDTF">2018-07-13T21:45:57Z</dcterms:created>
  <dcterms:modified xsi:type="dcterms:W3CDTF">2018-07-17T18:44:28Z</dcterms:modified>
</cp:coreProperties>
</file>

<file path=docProps/thumbnail.jpeg>
</file>